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7"/>
  </p:notesMasterIdLst>
  <p:handoutMasterIdLst>
    <p:handoutMasterId r:id="rId18"/>
  </p:handoutMasterIdLst>
  <p:sldIdLst>
    <p:sldId id="267" r:id="rId5"/>
    <p:sldId id="260" r:id="rId6"/>
    <p:sldId id="268" r:id="rId7"/>
    <p:sldId id="275" r:id="rId8"/>
    <p:sldId id="280" r:id="rId9"/>
    <p:sldId id="281" r:id="rId10"/>
    <p:sldId id="282" r:id="rId11"/>
    <p:sldId id="273" r:id="rId12"/>
    <p:sldId id="259" r:id="rId13"/>
    <p:sldId id="276" r:id="rId14"/>
    <p:sldId id="279" r:id="rId15"/>
    <p:sldId id="25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487" autoAdjust="0"/>
  </p:normalViewPr>
  <p:slideViewPr>
    <p:cSldViewPr snapToGrid="0">
      <p:cViewPr varScale="1">
        <p:scale>
          <a:sx n="50" d="100"/>
          <a:sy n="50" d="100"/>
        </p:scale>
        <p:origin x="1284" y="36"/>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iconchunking_colorful2">
  <dgm:title val="iconchunking_colorful2"/>
  <dgm:desc val="iconchunking_colorful2"/>
  <dgm:catLst>
    <dgm:cat type="Other" pri="2"/>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bg1"/>
    </dgm:fillClrLst>
    <dgm:linClrLst meth="repeat">
      <a:schemeClr val="lt1">
        <a:alpha val="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B91A50-C686-4934-BF7B-05A6134A6AB8}" type="doc">
      <dgm:prSet loTypeId="urn:microsoft.com/office/officeart/2005/8/layout/equation2" loCatId="relationship" qsTypeId="urn:microsoft.com/office/officeart/2005/8/quickstyle/3d1" qsCatId="3D" csTypeId="urn:microsoft.com/office/officeart/2005/8/colors/iconchunking_colorful2" csCatId="other" phldr="1"/>
      <dgm:spPr/>
      <dgm:t>
        <a:bodyPr/>
        <a:lstStyle/>
        <a:p>
          <a:endParaRPr lang="en-US"/>
        </a:p>
      </dgm:t>
    </dgm:pt>
    <dgm:pt modelId="{0C130901-E9D4-4EAF-B424-4F88CE27500B}">
      <dgm:prSet phldrT="[Text]" custT="1"/>
      <dgm:spPr/>
      <dgm:t>
        <a:bodyPr/>
        <a:lstStyle/>
        <a:p>
          <a:r>
            <a:rPr lang="en-US" sz="2400" b="1" dirty="0"/>
            <a:t>Strategy Design</a:t>
          </a:r>
        </a:p>
      </dgm:t>
    </dgm:pt>
    <dgm:pt modelId="{593FFE93-A6C0-4E50-9AE4-94E9836CCF10}" type="parTrans" cxnId="{83E578BD-C52D-4669-9624-AAD6B200213D}">
      <dgm:prSet/>
      <dgm:spPr/>
      <dgm:t>
        <a:bodyPr/>
        <a:lstStyle/>
        <a:p>
          <a:endParaRPr lang="en-US"/>
        </a:p>
      </dgm:t>
    </dgm:pt>
    <dgm:pt modelId="{1B4F2771-3339-49BF-913A-037BBE81F3E9}" type="sibTrans" cxnId="{83E578BD-C52D-4669-9624-AAD6B200213D}">
      <dgm:prSet/>
      <dgm:spPr/>
      <dgm:t>
        <a:bodyPr/>
        <a:lstStyle/>
        <a:p>
          <a:endParaRPr lang="en-US" dirty="0"/>
        </a:p>
      </dgm:t>
    </dgm:pt>
    <dgm:pt modelId="{1E4A4BA3-DA3A-4B8A-9915-6411C96BC20F}">
      <dgm:prSet phldrT="[Text]" custT="1"/>
      <dgm:spPr/>
      <dgm:t>
        <a:bodyPr/>
        <a:lstStyle/>
        <a:p>
          <a:r>
            <a:rPr lang="en-US" sz="2400" b="1" dirty="0"/>
            <a:t>Factory Design</a:t>
          </a:r>
        </a:p>
      </dgm:t>
    </dgm:pt>
    <dgm:pt modelId="{959D1F61-9C7C-49C0-A6E2-88726C7C8326}" type="sibTrans" cxnId="{CABD8092-2CAF-49E0-B89F-52170B045D76}">
      <dgm:prSet/>
      <dgm:spPr/>
      <dgm:t>
        <a:bodyPr/>
        <a:lstStyle/>
        <a:p>
          <a:endParaRPr lang="en-US" dirty="0"/>
        </a:p>
      </dgm:t>
    </dgm:pt>
    <dgm:pt modelId="{1B746E25-5CCE-4074-A4CF-0F2F9BF704A8}" type="parTrans" cxnId="{CABD8092-2CAF-49E0-B89F-52170B045D76}">
      <dgm:prSet/>
      <dgm:spPr/>
      <dgm:t>
        <a:bodyPr/>
        <a:lstStyle/>
        <a:p>
          <a:endParaRPr lang="en-US"/>
        </a:p>
      </dgm:t>
    </dgm:pt>
    <dgm:pt modelId="{043B841A-F98C-4C81-AB84-52109901E342}">
      <dgm:prSet phldrT="[Text]" custT="1"/>
      <dgm:spPr/>
      <dgm:t>
        <a:bodyPr/>
        <a:lstStyle/>
        <a:p>
          <a:r>
            <a:rPr lang="en-US" sz="3200" b="1" dirty="0"/>
            <a:t>The Magic Power</a:t>
          </a:r>
        </a:p>
      </dgm:t>
    </dgm:pt>
    <dgm:pt modelId="{CAFE7C63-AB58-4477-983E-8167878024D9}" type="sibTrans" cxnId="{405D2B96-501D-415F-B240-24D9D7CFE4D3}">
      <dgm:prSet/>
      <dgm:spPr/>
      <dgm:t>
        <a:bodyPr/>
        <a:lstStyle/>
        <a:p>
          <a:endParaRPr lang="en-US"/>
        </a:p>
      </dgm:t>
    </dgm:pt>
    <dgm:pt modelId="{884CBC1F-71DD-48DD-9AF2-52AF262DEBBD}" type="parTrans" cxnId="{405D2B96-501D-415F-B240-24D9D7CFE4D3}">
      <dgm:prSet/>
      <dgm:spPr/>
      <dgm:t>
        <a:bodyPr/>
        <a:lstStyle/>
        <a:p>
          <a:endParaRPr lang="en-US"/>
        </a:p>
      </dgm:t>
    </dgm:pt>
    <dgm:pt modelId="{6D554840-EDAF-442C-81B5-96AD21764A20}">
      <dgm:prSet phldrT="[Text]" custT="1"/>
      <dgm:spPr/>
      <dgm:t>
        <a:bodyPr/>
        <a:lstStyle/>
        <a:p>
          <a:r>
            <a:rPr lang="en-US" sz="2400" b="1" dirty="0"/>
            <a:t>Dynamic Loading</a:t>
          </a:r>
        </a:p>
      </dgm:t>
    </dgm:pt>
    <dgm:pt modelId="{9BEAA430-1ED0-4044-A22B-7BCFA2335CD6}" type="parTrans" cxnId="{4C9E2183-2ECB-4462-A1A6-97B81E0E9A36}">
      <dgm:prSet/>
      <dgm:spPr/>
      <dgm:t>
        <a:bodyPr/>
        <a:lstStyle/>
        <a:p>
          <a:endParaRPr lang="en-SG"/>
        </a:p>
      </dgm:t>
    </dgm:pt>
    <dgm:pt modelId="{31AEFD0B-D8A3-48C7-9061-A18CE45AF54E}" type="sibTrans" cxnId="{4C9E2183-2ECB-4462-A1A6-97B81E0E9A36}">
      <dgm:prSet/>
      <dgm:spPr/>
      <dgm:t>
        <a:bodyPr/>
        <a:lstStyle/>
        <a:p>
          <a:endParaRPr lang="en-SG"/>
        </a:p>
      </dgm:t>
    </dgm:pt>
    <dgm:pt modelId="{B49368FA-77A6-4E32-A6C0-219688BA4BA8}" type="pres">
      <dgm:prSet presAssocID="{FEB91A50-C686-4934-BF7B-05A6134A6AB8}" presName="Name0" presStyleCnt="0">
        <dgm:presLayoutVars>
          <dgm:dir/>
          <dgm:resizeHandles val="exact"/>
        </dgm:presLayoutVars>
      </dgm:prSet>
      <dgm:spPr/>
    </dgm:pt>
    <dgm:pt modelId="{F338DD27-DDEE-4499-B3DC-4D88CAAE87B5}" type="pres">
      <dgm:prSet presAssocID="{FEB91A50-C686-4934-BF7B-05A6134A6AB8}" presName="vNodes" presStyleCnt="0"/>
      <dgm:spPr/>
    </dgm:pt>
    <dgm:pt modelId="{90A41EF0-5470-4B99-97D1-2B3D6204265C}" type="pres">
      <dgm:prSet presAssocID="{0C130901-E9D4-4EAF-B424-4F88CE27500B}" presName="node" presStyleLbl="node1" presStyleIdx="0" presStyleCnt="4" custScaleX="160193">
        <dgm:presLayoutVars>
          <dgm:bulletEnabled val="1"/>
        </dgm:presLayoutVars>
      </dgm:prSet>
      <dgm:spPr/>
    </dgm:pt>
    <dgm:pt modelId="{6D2EE961-12C4-4842-97DC-74DD5EFABB25}" type="pres">
      <dgm:prSet presAssocID="{1B4F2771-3339-49BF-913A-037BBE81F3E9}" presName="spacerT" presStyleCnt="0"/>
      <dgm:spPr/>
    </dgm:pt>
    <dgm:pt modelId="{96C4759D-1150-4AF2-ACC8-0673A6E17052}" type="pres">
      <dgm:prSet presAssocID="{1B4F2771-3339-49BF-913A-037BBE81F3E9}" presName="sibTrans" presStyleLbl="sibTrans2D1" presStyleIdx="0" presStyleCnt="3"/>
      <dgm:spPr/>
    </dgm:pt>
    <dgm:pt modelId="{7F368ACB-451A-4DB3-94AB-324DC7D0203D}" type="pres">
      <dgm:prSet presAssocID="{1B4F2771-3339-49BF-913A-037BBE81F3E9}" presName="spacerB" presStyleCnt="0"/>
      <dgm:spPr/>
    </dgm:pt>
    <dgm:pt modelId="{FA1F2C24-078F-436D-AB98-A948A9BA885E}" type="pres">
      <dgm:prSet presAssocID="{1E4A4BA3-DA3A-4B8A-9915-6411C96BC20F}" presName="node" presStyleLbl="node1" presStyleIdx="1" presStyleCnt="4" custScaleX="156271">
        <dgm:presLayoutVars>
          <dgm:bulletEnabled val="1"/>
        </dgm:presLayoutVars>
      </dgm:prSet>
      <dgm:spPr/>
    </dgm:pt>
    <dgm:pt modelId="{5F3BA617-72D0-41C4-81C4-A5569B4706D8}" type="pres">
      <dgm:prSet presAssocID="{959D1F61-9C7C-49C0-A6E2-88726C7C8326}" presName="spacerT" presStyleCnt="0"/>
      <dgm:spPr/>
    </dgm:pt>
    <dgm:pt modelId="{A8005457-9CC9-4CE6-B143-4C8C54A208B2}" type="pres">
      <dgm:prSet presAssocID="{959D1F61-9C7C-49C0-A6E2-88726C7C8326}" presName="sibTrans" presStyleLbl="sibTrans2D1" presStyleIdx="1" presStyleCnt="3"/>
      <dgm:spPr/>
    </dgm:pt>
    <dgm:pt modelId="{5F2E90DE-1E04-4FAE-AE1B-4C51A9E22072}" type="pres">
      <dgm:prSet presAssocID="{959D1F61-9C7C-49C0-A6E2-88726C7C8326}" presName="spacerB" presStyleCnt="0"/>
      <dgm:spPr/>
    </dgm:pt>
    <dgm:pt modelId="{D9BBFA8D-F663-4EAD-A09C-D51EA652640B}" type="pres">
      <dgm:prSet presAssocID="{6D554840-EDAF-442C-81B5-96AD21764A20}" presName="node" presStyleLbl="node1" presStyleIdx="2" presStyleCnt="4" custScaleX="161816">
        <dgm:presLayoutVars>
          <dgm:bulletEnabled val="1"/>
        </dgm:presLayoutVars>
      </dgm:prSet>
      <dgm:spPr/>
    </dgm:pt>
    <dgm:pt modelId="{9099C925-C7DB-4A61-B291-CB438C0A7F0D}" type="pres">
      <dgm:prSet presAssocID="{FEB91A50-C686-4934-BF7B-05A6134A6AB8}" presName="sibTransLast" presStyleLbl="sibTrans2D1" presStyleIdx="2" presStyleCnt="3" custScaleX="144817"/>
      <dgm:spPr/>
    </dgm:pt>
    <dgm:pt modelId="{B23ED902-1DB9-402A-ABCF-893F98924155}" type="pres">
      <dgm:prSet presAssocID="{FEB91A50-C686-4934-BF7B-05A6134A6AB8}" presName="connectorText" presStyleLbl="sibTrans2D1" presStyleIdx="2" presStyleCnt="3"/>
      <dgm:spPr/>
    </dgm:pt>
    <dgm:pt modelId="{CE32A684-AD51-4BA5-A6FB-097E50C4D2D0}" type="pres">
      <dgm:prSet presAssocID="{FEB91A50-C686-4934-BF7B-05A6134A6AB8}" presName="lastNode" presStyleLbl="node1" presStyleIdx="3" presStyleCnt="4" custScaleX="127251">
        <dgm:presLayoutVars>
          <dgm:bulletEnabled val="1"/>
        </dgm:presLayoutVars>
      </dgm:prSet>
      <dgm:spPr/>
    </dgm:pt>
  </dgm:ptLst>
  <dgm:cxnLst>
    <dgm:cxn modelId="{660F5409-F479-4E48-AAE1-4C51258DB762}" type="presOf" srcId="{043B841A-F98C-4C81-AB84-52109901E342}" destId="{CE32A684-AD51-4BA5-A6FB-097E50C4D2D0}" srcOrd="0" destOrd="0" presId="urn:microsoft.com/office/officeart/2005/8/layout/equation2"/>
    <dgm:cxn modelId="{A27E110D-83CA-416E-A82B-6A1447F1ED5C}" type="presOf" srcId="{6D554840-EDAF-442C-81B5-96AD21764A20}" destId="{D9BBFA8D-F663-4EAD-A09C-D51EA652640B}" srcOrd="0" destOrd="0" presId="urn:microsoft.com/office/officeart/2005/8/layout/equation2"/>
    <dgm:cxn modelId="{868FDA0D-108A-4B59-A8D0-C312E9EF3A1F}" type="presOf" srcId="{31AEFD0B-D8A3-48C7-9061-A18CE45AF54E}" destId="{9099C925-C7DB-4A61-B291-CB438C0A7F0D}" srcOrd="0" destOrd="0" presId="urn:microsoft.com/office/officeart/2005/8/layout/equation2"/>
    <dgm:cxn modelId="{B59F9914-7CE5-4E85-99D5-C6BFAFBD5845}" type="presOf" srcId="{FEB91A50-C686-4934-BF7B-05A6134A6AB8}" destId="{B49368FA-77A6-4E32-A6C0-219688BA4BA8}" srcOrd="0" destOrd="0" presId="urn:microsoft.com/office/officeart/2005/8/layout/equation2"/>
    <dgm:cxn modelId="{6A0A8D22-9DF3-4FE8-BDF2-C1BB1B4AD09F}" type="presOf" srcId="{31AEFD0B-D8A3-48C7-9061-A18CE45AF54E}" destId="{B23ED902-1DB9-402A-ABCF-893F98924155}" srcOrd="1" destOrd="0" presId="urn:microsoft.com/office/officeart/2005/8/layout/equation2"/>
    <dgm:cxn modelId="{90591546-CF3F-46B6-AA54-5B9B869F6F2E}" type="presOf" srcId="{1B4F2771-3339-49BF-913A-037BBE81F3E9}" destId="{96C4759D-1150-4AF2-ACC8-0673A6E17052}" srcOrd="0" destOrd="0" presId="urn:microsoft.com/office/officeart/2005/8/layout/equation2"/>
    <dgm:cxn modelId="{4C9E2183-2ECB-4462-A1A6-97B81E0E9A36}" srcId="{FEB91A50-C686-4934-BF7B-05A6134A6AB8}" destId="{6D554840-EDAF-442C-81B5-96AD21764A20}" srcOrd="2" destOrd="0" parTransId="{9BEAA430-1ED0-4044-A22B-7BCFA2335CD6}" sibTransId="{31AEFD0B-D8A3-48C7-9061-A18CE45AF54E}"/>
    <dgm:cxn modelId="{F6194192-C501-401B-BB58-CF38966850B8}" type="presOf" srcId="{959D1F61-9C7C-49C0-A6E2-88726C7C8326}" destId="{A8005457-9CC9-4CE6-B143-4C8C54A208B2}" srcOrd="0" destOrd="0" presId="urn:microsoft.com/office/officeart/2005/8/layout/equation2"/>
    <dgm:cxn modelId="{CABD8092-2CAF-49E0-B89F-52170B045D76}" srcId="{FEB91A50-C686-4934-BF7B-05A6134A6AB8}" destId="{1E4A4BA3-DA3A-4B8A-9915-6411C96BC20F}" srcOrd="1" destOrd="0" parTransId="{1B746E25-5CCE-4074-A4CF-0F2F9BF704A8}" sibTransId="{959D1F61-9C7C-49C0-A6E2-88726C7C8326}"/>
    <dgm:cxn modelId="{405D2B96-501D-415F-B240-24D9D7CFE4D3}" srcId="{FEB91A50-C686-4934-BF7B-05A6134A6AB8}" destId="{043B841A-F98C-4C81-AB84-52109901E342}" srcOrd="3" destOrd="0" parTransId="{884CBC1F-71DD-48DD-9AF2-52AF262DEBBD}" sibTransId="{CAFE7C63-AB58-4477-983E-8167878024D9}"/>
    <dgm:cxn modelId="{83E578BD-C52D-4669-9624-AAD6B200213D}" srcId="{FEB91A50-C686-4934-BF7B-05A6134A6AB8}" destId="{0C130901-E9D4-4EAF-B424-4F88CE27500B}" srcOrd="0" destOrd="0" parTransId="{593FFE93-A6C0-4E50-9AE4-94E9836CCF10}" sibTransId="{1B4F2771-3339-49BF-913A-037BBE81F3E9}"/>
    <dgm:cxn modelId="{1F6D7DC9-1388-44C2-B573-DADDEF69F98E}" type="presOf" srcId="{0C130901-E9D4-4EAF-B424-4F88CE27500B}" destId="{90A41EF0-5470-4B99-97D1-2B3D6204265C}" srcOrd="0" destOrd="0" presId="urn:microsoft.com/office/officeart/2005/8/layout/equation2"/>
    <dgm:cxn modelId="{618E4EDF-177B-49EF-A786-8BF16D154B35}" type="presOf" srcId="{1E4A4BA3-DA3A-4B8A-9915-6411C96BC20F}" destId="{FA1F2C24-078F-436D-AB98-A948A9BA885E}" srcOrd="0" destOrd="0" presId="urn:microsoft.com/office/officeart/2005/8/layout/equation2"/>
    <dgm:cxn modelId="{C2B9E47F-6CAD-4670-AC2A-1BC1D5F5ACBA}" type="presParOf" srcId="{B49368FA-77A6-4E32-A6C0-219688BA4BA8}" destId="{F338DD27-DDEE-4499-B3DC-4D88CAAE87B5}" srcOrd="0" destOrd="0" presId="urn:microsoft.com/office/officeart/2005/8/layout/equation2"/>
    <dgm:cxn modelId="{2A7C1A37-332A-4057-9B0B-FCC81310CC31}" type="presParOf" srcId="{F338DD27-DDEE-4499-B3DC-4D88CAAE87B5}" destId="{90A41EF0-5470-4B99-97D1-2B3D6204265C}" srcOrd="0" destOrd="0" presId="urn:microsoft.com/office/officeart/2005/8/layout/equation2"/>
    <dgm:cxn modelId="{AF7E0C2B-DE29-4FBA-8BED-87D94BD1B856}" type="presParOf" srcId="{F338DD27-DDEE-4499-B3DC-4D88CAAE87B5}" destId="{6D2EE961-12C4-4842-97DC-74DD5EFABB25}" srcOrd="1" destOrd="0" presId="urn:microsoft.com/office/officeart/2005/8/layout/equation2"/>
    <dgm:cxn modelId="{426D789A-EDCE-4DD9-86A0-B0BD82C30817}" type="presParOf" srcId="{F338DD27-DDEE-4499-B3DC-4D88CAAE87B5}" destId="{96C4759D-1150-4AF2-ACC8-0673A6E17052}" srcOrd="2" destOrd="0" presId="urn:microsoft.com/office/officeart/2005/8/layout/equation2"/>
    <dgm:cxn modelId="{9E7CC358-03EE-4C18-868B-3B255CB09769}" type="presParOf" srcId="{F338DD27-DDEE-4499-B3DC-4D88CAAE87B5}" destId="{7F368ACB-451A-4DB3-94AB-324DC7D0203D}" srcOrd="3" destOrd="0" presId="urn:microsoft.com/office/officeart/2005/8/layout/equation2"/>
    <dgm:cxn modelId="{56656313-07A8-4183-B30D-5A73DFDEFC3D}" type="presParOf" srcId="{F338DD27-DDEE-4499-B3DC-4D88CAAE87B5}" destId="{FA1F2C24-078F-436D-AB98-A948A9BA885E}" srcOrd="4" destOrd="0" presId="urn:microsoft.com/office/officeart/2005/8/layout/equation2"/>
    <dgm:cxn modelId="{45E7CD35-C117-4347-9BF6-ED141DF08F26}" type="presParOf" srcId="{F338DD27-DDEE-4499-B3DC-4D88CAAE87B5}" destId="{5F3BA617-72D0-41C4-81C4-A5569B4706D8}" srcOrd="5" destOrd="0" presId="urn:microsoft.com/office/officeart/2005/8/layout/equation2"/>
    <dgm:cxn modelId="{9DFC2822-C865-4D7E-84E9-310081F50840}" type="presParOf" srcId="{F338DD27-DDEE-4499-B3DC-4D88CAAE87B5}" destId="{A8005457-9CC9-4CE6-B143-4C8C54A208B2}" srcOrd="6" destOrd="0" presId="urn:microsoft.com/office/officeart/2005/8/layout/equation2"/>
    <dgm:cxn modelId="{6F02EC16-CF5E-49E1-9F58-21DAF69CDBA3}" type="presParOf" srcId="{F338DD27-DDEE-4499-B3DC-4D88CAAE87B5}" destId="{5F2E90DE-1E04-4FAE-AE1B-4C51A9E22072}" srcOrd="7" destOrd="0" presId="urn:microsoft.com/office/officeart/2005/8/layout/equation2"/>
    <dgm:cxn modelId="{D2F5315B-0196-487D-BF1E-2D51586BAE56}" type="presParOf" srcId="{F338DD27-DDEE-4499-B3DC-4D88CAAE87B5}" destId="{D9BBFA8D-F663-4EAD-A09C-D51EA652640B}" srcOrd="8" destOrd="0" presId="urn:microsoft.com/office/officeart/2005/8/layout/equation2"/>
    <dgm:cxn modelId="{0623BF6B-E817-4BC8-B05B-EE9753308F5B}" type="presParOf" srcId="{B49368FA-77A6-4E32-A6C0-219688BA4BA8}" destId="{9099C925-C7DB-4A61-B291-CB438C0A7F0D}" srcOrd="1" destOrd="0" presId="urn:microsoft.com/office/officeart/2005/8/layout/equation2"/>
    <dgm:cxn modelId="{89CB2CA0-56B4-4EDB-B4A7-CF2803B3C66B}" type="presParOf" srcId="{9099C925-C7DB-4A61-B291-CB438C0A7F0D}" destId="{B23ED902-1DB9-402A-ABCF-893F98924155}" srcOrd="0" destOrd="0" presId="urn:microsoft.com/office/officeart/2005/8/layout/equation2"/>
    <dgm:cxn modelId="{57095DD8-15D3-432C-BAA5-A1AB3A63281B}" type="presParOf" srcId="{B49368FA-77A6-4E32-A6C0-219688BA4BA8}" destId="{CE32A684-AD51-4BA5-A6FB-097E50C4D2D0}" srcOrd="2" destOrd="0" presId="urn:microsoft.com/office/officeart/2005/8/layout/equati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A41EF0-5470-4B99-97D1-2B3D6204265C}">
      <dsp:nvSpPr>
        <dsp:cNvPr id="0" name=""/>
        <dsp:cNvSpPr/>
      </dsp:nvSpPr>
      <dsp:spPr>
        <a:xfrm>
          <a:off x="3383282" y="1919"/>
          <a:ext cx="2005756" cy="1252087"/>
        </a:xfrm>
        <a:prstGeom prst="ellips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Strategy Design</a:t>
          </a:r>
        </a:p>
      </dsp:txBody>
      <dsp:txXfrm>
        <a:off x="3677018" y="185283"/>
        <a:ext cx="1418284" cy="885359"/>
      </dsp:txXfrm>
    </dsp:sp>
    <dsp:sp modelId="{96C4759D-1150-4AF2-ACC8-0673A6E17052}">
      <dsp:nvSpPr>
        <dsp:cNvPr id="0" name=""/>
        <dsp:cNvSpPr/>
      </dsp:nvSpPr>
      <dsp:spPr>
        <a:xfrm>
          <a:off x="4023054" y="1355676"/>
          <a:ext cx="726210" cy="726210"/>
        </a:xfrm>
        <a:prstGeom prst="mathPlus">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4119313" y="1633379"/>
        <a:ext cx="533692" cy="170804"/>
      </dsp:txXfrm>
    </dsp:sp>
    <dsp:sp modelId="{FA1F2C24-078F-436D-AB98-A948A9BA885E}">
      <dsp:nvSpPr>
        <dsp:cNvPr id="0" name=""/>
        <dsp:cNvSpPr/>
      </dsp:nvSpPr>
      <dsp:spPr>
        <a:xfrm>
          <a:off x="3407835" y="2183556"/>
          <a:ext cx="1956649" cy="1252087"/>
        </a:xfrm>
        <a:prstGeom prst="ellipse">
          <a:avLst/>
        </a:prstGeom>
        <a:gradFill rotWithShape="0">
          <a:gsLst>
            <a:gs pos="0">
              <a:schemeClr val="accent2">
                <a:hueOff val="1596027"/>
                <a:satOff val="-4850"/>
                <a:lumOff val="-65"/>
                <a:alphaOff val="0"/>
                <a:tint val="94000"/>
                <a:satMod val="105000"/>
                <a:lumMod val="102000"/>
              </a:schemeClr>
            </a:gs>
            <a:gs pos="100000">
              <a:schemeClr val="accent2">
                <a:hueOff val="1596027"/>
                <a:satOff val="-4850"/>
                <a:lumOff val="-65"/>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Factory Design</a:t>
          </a:r>
        </a:p>
      </dsp:txBody>
      <dsp:txXfrm>
        <a:off x="3694380" y="2366920"/>
        <a:ext cx="1383559" cy="885359"/>
      </dsp:txXfrm>
    </dsp:sp>
    <dsp:sp modelId="{A8005457-9CC9-4CE6-B143-4C8C54A208B2}">
      <dsp:nvSpPr>
        <dsp:cNvPr id="0" name=""/>
        <dsp:cNvSpPr/>
      </dsp:nvSpPr>
      <dsp:spPr>
        <a:xfrm>
          <a:off x="4023054" y="3537313"/>
          <a:ext cx="726210" cy="726210"/>
        </a:xfrm>
        <a:prstGeom prst="mathPlus">
          <a:avLst/>
        </a:prstGeom>
        <a:gradFill rotWithShape="0">
          <a:gsLst>
            <a:gs pos="0">
              <a:schemeClr val="accent2">
                <a:hueOff val="2394041"/>
                <a:satOff val="-7276"/>
                <a:lumOff val="-98"/>
                <a:alphaOff val="0"/>
                <a:tint val="94000"/>
                <a:satMod val="105000"/>
                <a:lumMod val="102000"/>
              </a:schemeClr>
            </a:gs>
            <a:gs pos="100000">
              <a:schemeClr val="accent2">
                <a:hueOff val="2394041"/>
                <a:satOff val="-7276"/>
                <a:lumOff val="-98"/>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4119313" y="3815016"/>
        <a:ext cx="533692" cy="170804"/>
      </dsp:txXfrm>
    </dsp:sp>
    <dsp:sp modelId="{D9BBFA8D-F663-4EAD-A09C-D51EA652640B}">
      <dsp:nvSpPr>
        <dsp:cNvPr id="0" name=""/>
        <dsp:cNvSpPr/>
      </dsp:nvSpPr>
      <dsp:spPr>
        <a:xfrm>
          <a:off x="3373121" y="4365193"/>
          <a:ext cx="2026077" cy="1252087"/>
        </a:xfrm>
        <a:prstGeom prst="ellipse">
          <a:avLst/>
        </a:prstGeom>
        <a:gradFill rotWithShape="0">
          <a:gsLst>
            <a:gs pos="0">
              <a:schemeClr val="accent2">
                <a:hueOff val="3192055"/>
                <a:satOff val="-9701"/>
                <a:lumOff val="-131"/>
                <a:alphaOff val="0"/>
                <a:tint val="94000"/>
                <a:satMod val="105000"/>
                <a:lumMod val="102000"/>
              </a:schemeClr>
            </a:gs>
            <a:gs pos="100000">
              <a:schemeClr val="accent2">
                <a:hueOff val="3192055"/>
                <a:satOff val="-9701"/>
                <a:lumOff val="-131"/>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Dynamic Loading</a:t>
          </a:r>
        </a:p>
      </dsp:txBody>
      <dsp:txXfrm>
        <a:off x="3669833" y="4548557"/>
        <a:ext cx="1432653" cy="885359"/>
      </dsp:txXfrm>
    </dsp:sp>
    <dsp:sp modelId="{9099C925-C7DB-4A61-B291-CB438C0A7F0D}">
      <dsp:nvSpPr>
        <dsp:cNvPr id="0" name=""/>
        <dsp:cNvSpPr/>
      </dsp:nvSpPr>
      <dsp:spPr>
        <a:xfrm>
          <a:off x="5497789" y="2576711"/>
          <a:ext cx="576608" cy="465776"/>
        </a:xfrm>
        <a:prstGeom prst="rightArrow">
          <a:avLst>
            <a:gd name="adj1" fmla="val 60000"/>
            <a:gd name="adj2" fmla="val 50000"/>
          </a:avLst>
        </a:prstGeom>
        <a:gradFill rotWithShape="0">
          <a:gsLst>
            <a:gs pos="0">
              <a:schemeClr val="accent2">
                <a:hueOff val="4788082"/>
                <a:satOff val="-14551"/>
                <a:lumOff val="-196"/>
                <a:alphaOff val="0"/>
                <a:tint val="94000"/>
                <a:satMod val="105000"/>
                <a:lumMod val="102000"/>
              </a:schemeClr>
            </a:gs>
            <a:gs pos="100000">
              <a:schemeClr val="accent2">
                <a:hueOff val="4788082"/>
                <a:satOff val="-14551"/>
                <a:lumOff val="-196"/>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SG" sz="2200" kern="1200"/>
        </a:p>
      </dsp:txBody>
      <dsp:txXfrm>
        <a:off x="5497789" y="2669866"/>
        <a:ext cx="436875" cy="279466"/>
      </dsp:txXfrm>
    </dsp:sp>
    <dsp:sp modelId="{CE32A684-AD51-4BA5-A6FB-097E50C4D2D0}">
      <dsp:nvSpPr>
        <dsp:cNvPr id="0" name=""/>
        <dsp:cNvSpPr/>
      </dsp:nvSpPr>
      <dsp:spPr>
        <a:xfrm>
          <a:off x="6150451" y="1557512"/>
          <a:ext cx="3186587" cy="2504174"/>
        </a:xfrm>
        <a:prstGeom prst="ellipse">
          <a:avLst/>
        </a:prstGeom>
        <a:gradFill rotWithShape="0">
          <a:gsLst>
            <a:gs pos="0">
              <a:schemeClr val="accent2">
                <a:hueOff val="4788082"/>
                <a:satOff val="-14551"/>
                <a:lumOff val="-196"/>
                <a:alphaOff val="0"/>
                <a:tint val="94000"/>
                <a:satMod val="105000"/>
                <a:lumMod val="102000"/>
              </a:schemeClr>
            </a:gs>
            <a:gs pos="100000">
              <a:schemeClr val="accent2">
                <a:hueOff val="4788082"/>
                <a:satOff val="-14551"/>
                <a:lumOff val="-196"/>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b="1" kern="1200" dirty="0"/>
            <a:t>The Magic Power</a:t>
          </a:r>
        </a:p>
      </dsp:txBody>
      <dsp:txXfrm>
        <a:off x="6617116" y="1924240"/>
        <a:ext cx="2253257" cy="1770718"/>
      </dsp:txXfrm>
    </dsp:sp>
  </dsp:spTree>
</dsp:drawing>
</file>

<file path=ppt/diagrams/layout1.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11/9/2023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jpeg>
</file>

<file path=ppt/media/image14.png>
</file>

<file path=ppt/media/image15.png>
</file>

<file path=ppt/media/image16.jpeg>
</file>

<file path=ppt/media/image17.jpg>
</file>

<file path=ppt/media/image18.png>
</file>

<file path=ppt/media/image19.jpeg>
</file>

<file path=ppt/media/image2.png>
</file>

<file path=ppt/media/image20.png>
</file>

<file path=ppt/media/image21.png>
</file>

<file path=ppt/media/image3.png>
</file>

<file path=ppt/media/image4.sv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Here is the overview of our </a:t>
            </a:r>
            <a:r>
              <a:rPr lang="en-SG" sz="1800" kern="100" dirty="0" err="1">
                <a:effectLst/>
                <a:latin typeface="Calibri" panose="020F0502020204030204" pitchFamily="34" charset="0"/>
                <a:ea typeface="Calibri" panose="020F0502020204030204" pitchFamily="34" charset="0"/>
                <a:cs typeface="Times New Roman" panose="02020603050405020304" pitchFamily="18" charset="0"/>
              </a:rPr>
              <a:t>SportSync</a:t>
            </a: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SG"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2526592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kern="100" dirty="0">
                <a:effectLst/>
                <a:latin typeface="Calibri" panose="020F0502020204030204" pitchFamily="34" charset="0"/>
                <a:ea typeface="Calibri" panose="020F0502020204030204" pitchFamily="34" charset="0"/>
                <a:cs typeface="Times New Roman" panose="02020603050405020304" pitchFamily="18" charset="0"/>
              </a:rPr>
              <a:t>Here is the snippet of our class diagrams of our listing system where we have incorporated the 3 design principles. Through this way we designing, we can create any subclass object without specifying the class name in the code, not needing to change a single line of code to use new classes and provide the foundation for modern software frameworks to load application-specific classes. In this way, we are encapsulating the object creation and making it easy to change object creation logic.</a:t>
            </a:r>
          </a:p>
          <a:p>
            <a:endParaRPr lang="en-SG" dirty="0"/>
          </a:p>
        </p:txBody>
      </p:sp>
      <p:sp>
        <p:nvSpPr>
          <p:cNvPr id="4" name="Slide Number Placeholder 3"/>
          <p:cNvSpPr>
            <a:spLocks noGrp="1"/>
          </p:cNvSpPr>
          <p:nvPr>
            <p:ph type="sldNum" sz="quarter" idx="5"/>
          </p:nvPr>
        </p:nvSpPr>
        <p:spPr/>
        <p:txBody>
          <a:bodyPr/>
          <a:lstStyle/>
          <a:p>
            <a:fld id="{69BB1A04-13E8-48CD-97F9-AC2568E1A8D4}" type="slidenum">
              <a:rPr lang="en-US" smtClean="0"/>
              <a:t>10</a:t>
            </a:fld>
            <a:endParaRPr lang="en-US" dirty="0"/>
          </a:p>
        </p:txBody>
      </p:sp>
    </p:spTree>
    <p:extLst>
      <p:ext uri="{BB962C8B-B14F-4D97-AF65-F5344CB8AC3E}">
        <p14:creationId xmlns:p14="http://schemas.microsoft.com/office/powerpoint/2010/main" val="2986540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Secondly, our website also make use of the Façade Structural Pattern. We design it such that it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provides a unified interface to a set of interfaces in a subsystem. Façade defines a higher level interface that makes the subsystem easier to use. In this way, it makes the code easier to use and understand, reduces dependencies on classes and decouples a client from a complex system.</a:t>
            </a:r>
            <a:endParaRPr lang="en-SG"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SG" dirty="0"/>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dirty="0"/>
          </a:p>
        </p:txBody>
      </p:sp>
    </p:spTree>
    <p:extLst>
      <p:ext uri="{BB962C8B-B14F-4D97-AF65-F5344CB8AC3E}">
        <p14:creationId xmlns:p14="http://schemas.microsoft.com/office/powerpoint/2010/main" val="3654684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Therefore, Team 1 is extremely proud of our own project as we manage to incorporate the relevant design principles, Software Quality attributes and also added extra security features like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json</a:t>
            </a:r>
            <a:r>
              <a:rPr lang="en-US" sz="1800" dirty="0">
                <a:effectLst/>
                <a:latin typeface="Calibri" panose="020F0502020204030204" pitchFamily="34" charset="0"/>
                <a:ea typeface="Calibri" panose="020F0502020204030204" pitchFamily="34" charset="0"/>
                <a:cs typeface="Times New Roman" panose="02020603050405020304" pitchFamily="18" charset="0"/>
              </a:rPr>
              <a:t> web token and SHA256 hashing of password.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Not to mention that we manage to scale up higher by incorporating a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ChatAPI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and Booking of Taxi using our app which is not easy but we manage to do it in the end. So with that, Thank you for your kind attention!</a:t>
            </a:r>
            <a:endParaRPr lang="en-SG"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SG" dirty="0"/>
          </a:p>
        </p:txBody>
      </p:sp>
      <p:sp>
        <p:nvSpPr>
          <p:cNvPr id="4" name="Slide Number Placeholder 3"/>
          <p:cNvSpPr>
            <a:spLocks noGrp="1"/>
          </p:cNvSpPr>
          <p:nvPr>
            <p:ph type="sldNum" sz="quarter" idx="5"/>
          </p:nvPr>
        </p:nvSpPr>
        <p:spPr/>
        <p:txBody>
          <a:bodyPr/>
          <a:lstStyle/>
          <a:p>
            <a:fld id="{69BB1A04-13E8-48CD-97F9-AC2568E1A8D4}" type="slidenum">
              <a:rPr lang="en-US" smtClean="0"/>
              <a:t>12</a:t>
            </a:fld>
            <a:endParaRPr lang="en-US" dirty="0"/>
          </a:p>
        </p:txBody>
      </p:sp>
    </p:spTree>
    <p:extLst>
      <p:ext uri="{BB962C8B-B14F-4D97-AF65-F5344CB8AC3E}">
        <p14:creationId xmlns:p14="http://schemas.microsoft.com/office/powerpoint/2010/main" val="144394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I will start off by presenting to you our project motivation. Software Engineering Object Design and Design patterns used in our website will be done later on.</a:t>
            </a:r>
          </a:p>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004962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Based on the requirements, our team wants to create an innovative application that exploit the publicly available government API to change the ways we live, learn and work. In other words, we wishes to be part of our Singapore’s Smart Nation Initiative and be a valuable contributor to the advancement of our society. </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a:t>
            </a:fld>
            <a:endParaRPr lang="en-US" dirty="0"/>
          </a:p>
        </p:txBody>
      </p:sp>
    </p:spTree>
    <p:extLst>
      <p:ext uri="{BB962C8B-B14F-4D97-AF65-F5344CB8AC3E}">
        <p14:creationId xmlns:p14="http://schemas.microsoft.com/office/powerpoint/2010/main" val="314328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kern="100" dirty="0">
                <a:effectLst/>
                <a:latin typeface="Calibri" panose="020F0502020204030204" pitchFamily="34" charset="0"/>
                <a:ea typeface="Calibri" panose="020F0502020204030204" pitchFamily="34" charset="0"/>
                <a:cs typeface="Times New Roman" panose="02020603050405020304" pitchFamily="18" charset="0"/>
              </a:rPr>
              <a:t>Therefore, we have thought of an One Stop Booking of Sports Coaching Services which has very similar concept to Carousell, Taobao and </a:t>
            </a:r>
            <a:r>
              <a:rPr lang="en-SG" sz="1200" kern="100" dirty="0" err="1">
                <a:effectLst/>
                <a:latin typeface="Calibri" panose="020F0502020204030204" pitchFamily="34" charset="0"/>
                <a:ea typeface="Calibri" panose="020F0502020204030204" pitchFamily="34" charset="0"/>
                <a:cs typeface="Times New Roman" panose="02020603050405020304" pitchFamily="18" charset="0"/>
              </a:rPr>
              <a:t>Meituan</a:t>
            </a:r>
            <a:r>
              <a:rPr lang="en-SG" sz="12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4</a:t>
            </a:fld>
            <a:endParaRPr lang="en-US" dirty="0"/>
          </a:p>
        </p:txBody>
      </p:sp>
    </p:spTree>
    <p:extLst>
      <p:ext uri="{BB962C8B-B14F-4D97-AF65-F5344CB8AC3E}">
        <p14:creationId xmlns:p14="http://schemas.microsoft.com/office/powerpoint/2010/main" val="2081437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We use Observer Pattern in our website and is roughly demonstrated here in a sequence and class diagrams. As a Subject, I want to let whoever book my listing know the latest listing change and as an Observer, I want to be able to book the listing freely and be notified if there is any change. Meaning to say that the Loose coupling concept here is a benefit for both sides! In this manner, the abstract coupling between Subject and Observer supports broadcast communication and enables reusability of subjects and observers independently of each other. </a:t>
            </a:r>
            <a:endParaRPr lang="en-SG"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SG" dirty="0"/>
          </a:p>
        </p:txBody>
      </p:sp>
      <p:sp>
        <p:nvSpPr>
          <p:cNvPr id="4" name="Slide Number Placeholder 3"/>
          <p:cNvSpPr>
            <a:spLocks noGrp="1"/>
          </p:cNvSpPr>
          <p:nvPr>
            <p:ph type="sldNum" sz="quarter" idx="5"/>
          </p:nvPr>
        </p:nvSpPr>
        <p:spPr/>
        <p:txBody>
          <a:bodyPr/>
          <a:lstStyle/>
          <a:p>
            <a:fld id="{69BB1A04-13E8-48CD-97F9-AC2568E1A8D4}" type="slidenum">
              <a:rPr lang="en-US" smtClean="0"/>
              <a:t>5</a:t>
            </a:fld>
            <a:endParaRPr lang="en-US" dirty="0"/>
          </a:p>
        </p:txBody>
      </p:sp>
    </p:spTree>
    <p:extLst>
      <p:ext uri="{BB962C8B-B14F-4D97-AF65-F5344CB8AC3E}">
        <p14:creationId xmlns:p14="http://schemas.microsoft.com/office/powerpoint/2010/main" val="31604414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So here is the example on our website, where we can see that the coaches are able to get updates when an athlete book a listing. </a:t>
            </a:r>
            <a:endParaRPr lang="en-SG"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6</a:t>
            </a:fld>
            <a:endParaRPr lang="en-US" dirty="0"/>
          </a:p>
        </p:txBody>
      </p:sp>
    </p:spTree>
    <p:extLst>
      <p:ext uri="{BB962C8B-B14F-4D97-AF65-F5344CB8AC3E}">
        <p14:creationId xmlns:p14="http://schemas.microsoft.com/office/powerpoint/2010/main" val="1635091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7</a:t>
            </a:fld>
            <a:endParaRPr lang="en-US" dirty="0"/>
          </a:p>
        </p:txBody>
      </p:sp>
    </p:spTree>
    <p:extLst>
      <p:ext uri="{BB962C8B-B14F-4D97-AF65-F5344CB8AC3E}">
        <p14:creationId xmlns:p14="http://schemas.microsoft.com/office/powerpoint/2010/main" val="1608679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Calibri" panose="020F0502020204030204" pitchFamily="34" charset="0"/>
                <a:ea typeface="Calibri" panose="020F0502020204030204" pitchFamily="34" charset="0"/>
                <a:cs typeface="Times New Roman" panose="02020603050405020304" pitchFamily="18" charset="0"/>
              </a:rPr>
              <a:t>Allow me to explain our design principles now. Our</a:t>
            </a: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 website have incorporated 4 main object design principles. They are mainly, </a:t>
            </a:r>
            <a:r>
              <a:rPr lang="en-SG" sz="1800" b="1" kern="100" dirty="0">
                <a:effectLst/>
                <a:latin typeface="Calibri" panose="020F0502020204030204" pitchFamily="34" charset="0"/>
                <a:ea typeface="Calibri" panose="020F0502020204030204" pitchFamily="34" charset="0"/>
                <a:cs typeface="Times New Roman" panose="02020603050405020304" pitchFamily="18" charset="0"/>
              </a:rPr>
              <a:t>Interface Specification,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Reuse</a:t>
            </a:r>
            <a:r>
              <a:rPr lang="en-SG"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Restructuring</a:t>
            </a:r>
            <a:r>
              <a:rPr lang="en-SG" sz="1800" b="1" kern="100" dirty="0">
                <a:effectLst/>
                <a:latin typeface="Calibri" panose="020F0502020204030204" pitchFamily="34" charset="0"/>
                <a:ea typeface="Calibri" panose="020F0502020204030204" pitchFamily="34" charset="0"/>
                <a:cs typeface="Times New Roman" panose="02020603050405020304" pitchFamily="18" charset="0"/>
              </a:rPr>
              <a:t> and Optimization. </a:t>
            </a: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Interface specification ensures clear communication and abstraction, facilitating well-defined contracts between components in our website. Reuse leverages existing code, enhancing efficiency and maintaining consistency across our system. Restructuring promotes maintainability by enabling code evolution and reducing errors through refactoring. Lastly, Optimization enhances performance and scalability, making software more efficient and adaptable to growing workloads. These principles collectively contribute to the development of high-quality, maintainable, and efficient software systems, benefiting both developers and end-users. </a:t>
            </a:r>
          </a:p>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8</a:t>
            </a:fld>
            <a:endParaRPr lang="en-US" dirty="0"/>
          </a:p>
        </p:txBody>
      </p:sp>
    </p:spTree>
    <p:extLst>
      <p:ext uri="{BB962C8B-B14F-4D97-AF65-F5344CB8AC3E}">
        <p14:creationId xmlns:p14="http://schemas.microsoft.com/office/powerpoint/2010/main" val="2722250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Allow me to explain further, </a:t>
            </a:r>
            <a:r>
              <a:rPr lang="en-SG" sz="1800" kern="100" dirty="0" err="1">
                <a:effectLst/>
                <a:latin typeface="Calibri" panose="020F0502020204030204" pitchFamily="34" charset="0"/>
                <a:ea typeface="Calibri" panose="020F0502020204030204" pitchFamily="34" charset="0"/>
                <a:cs typeface="Times New Roman" panose="02020603050405020304" pitchFamily="18" charset="0"/>
              </a:rPr>
              <a:t>SportSync</a:t>
            </a: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 uses many design patterns that are thought in the lectures and out of lectures. First, we have incorporated </a:t>
            </a:r>
            <a:r>
              <a:rPr lang="en-SG" sz="1800" i="1" kern="100" dirty="0">
                <a:effectLst/>
                <a:latin typeface="Calibri" panose="020F0502020204030204" pitchFamily="34" charset="0"/>
                <a:ea typeface="Calibri" panose="020F0502020204030204" pitchFamily="34" charset="0"/>
                <a:cs typeface="Times New Roman" panose="02020603050405020304" pitchFamily="18" charset="0"/>
              </a:rPr>
              <a:t>Strategy Design, Factory Design and Dynamic Loading </a:t>
            </a:r>
            <a:r>
              <a:rPr lang="en-SG" sz="1800" kern="100" dirty="0">
                <a:effectLst/>
                <a:latin typeface="Calibri" panose="020F0502020204030204" pitchFamily="34" charset="0"/>
                <a:ea typeface="Calibri" panose="020F0502020204030204" pitchFamily="34" charset="0"/>
                <a:cs typeface="Times New Roman" panose="02020603050405020304" pitchFamily="18" charset="0"/>
              </a:rPr>
              <a:t>in our system to make it more robust and we call it the “THE MAGIC POWER”. </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9</a:t>
            </a:fld>
            <a:endParaRPr lang="en-US" dirty="0"/>
          </a:p>
        </p:txBody>
      </p:sp>
    </p:spTree>
    <p:extLst>
      <p:ext uri="{BB962C8B-B14F-4D97-AF65-F5344CB8AC3E}">
        <p14:creationId xmlns:p14="http://schemas.microsoft.com/office/powerpoint/2010/main" val="38626671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11/9/2023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 Images Only">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E35FA887-179D-4624-92B0-61F3DFAEB79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15777" y="6193902"/>
            <a:ext cx="540000" cy="540000"/>
          </a:xfrm>
          <a:prstGeom prst="rect">
            <a:avLst/>
          </a:prstGeom>
        </p:spPr>
      </p:pic>
      <p:sp>
        <p:nvSpPr>
          <p:cNvPr id="3" name="Footer Placeholder 2">
            <a:extLst>
              <a:ext uri="{FF2B5EF4-FFF2-40B4-BE49-F238E27FC236}">
                <a16:creationId xmlns:a16="http://schemas.microsoft.com/office/drawing/2014/main" id="{69779D3F-A3B0-42A7-B9EB-7C8A379F597D}"/>
              </a:ext>
            </a:extLst>
          </p:cNvPr>
          <p:cNvSpPr>
            <a:spLocks noGrp="1"/>
          </p:cNvSpPr>
          <p:nvPr>
            <p:ph type="ftr" sz="quarter" idx="11"/>
          </p:nvPr>
        </p:nvSpPr>
        <p:spPr/>
        <p:txBody>
          <a:bodyPr/>
          <a:lstStyle/>
          <a:p>
            <a:endParaRPr lang="en-US" noProof="0" dirty="0"/>
          </a:p>
        </p:txBody>
      </p:sp>
      <p:sp>
        <p:nvSpPr>
          <p:cNvPr id="9" name="Picture Placeholder 8">
            <a:extLst>
              <a:ext uri="{FF2B5EF4-FFF2-40B4-BE49-F238E27FC236}">
                <a16:creationId xmlns:a16="http://schemas.microsoft.com/office/drawing/2014/main" id="{2E0A4D8D-3CC4-4072-99D4-9F542583BCF6}"/>
              </a:ext>
            </a:extLst>
          </p:cNvPr>
          <p:cNvSpPr>
            <a:spLocks noGrp="1"/>
          </p:cNvSpPr>
          <p:nvPr>
            <p:ph type="pic" sz="quarter" idx="13" hasCustomPrompt="1"/>
          </p:nvPr>
        </p:nvSpPr>
        <p:spPr>
          <a:xfrm>
            <a:off x="983164" y="2550025"/>
            <a:ext cx="3225596" cy="3529166"/>
          </a:xfrm>
          <a:noFill/>
          <a:ln w="38100">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a:effectLst>
            <a:outerShdw blurRad="63500" sx="102000" sy="102000" algn="ctr" rotWithShape="0">
              <a:prstClr val="black">
                <a:alpha val="20000"/>
              </a:prstClr>
            </a:outerShdw>
          </a:effectLst>
        </p:spPr>
        <p:txBody>
          <a:bodyPr anchor="ctr" anchorCtr="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2">
                    <a:lumMod val="90000"/>
                  </a:schemeClr>
                </a:solidFill>
              </a:defRPr>
            </a:lvl1pPr>
          </a:lstStyle>
          <a:p>
            <a:r>
              <a:rPr lang="en-US" noProof="0" dirty="0"/>
              <a:t>Insert or Drag &amp; Drop Your Image</a:t>
            </a:r>
          </a:p>
        </p:txBody>
      </p:sp>
      <p:sp>
        <p:nvSpPr>
          <p:cNvPr id="10" name="Picture Placeholder 8">
            <a:extLst>
              <a:ext uri="{FF2B5EF4-FFF2-40B4-BE49-F238E27FC236}">
                <a16:creationId xmlns:a16="http://schemas.microsoft.com/office/drawing/2014/main" id="{D28114DF-48FA-4766-9101-83ED09738431}"/>
              </a:ext>
            </a:extLst>
          </p:cNvPr>
          <p:cNvSpPr>
            <a:spLocks noGrp="1"/>
          </p:cNvSpPr>
          <p:nvPr>
            <p:ph type="pic" sz="quarter" idx="14" hasCustomPrompt="1"/>
          </p:nvPr>
        </p:nvSpPr>
        <p:spPr>
          <a:xfrm>
            <a:off x="4368430" y="1602862"/>
            <a:ext cx="3492000" cy="3529166"/>
          </a:xfrm>
          <a:noFill/>
          <a:ln w="38100">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a:effectLst>
            <a:outerShdw blurRad="63500" sx="102000" sy="102000" algn="ctr" rotWithShape="0">
              <a:prstClr val="black">
                <a:alpha val="20000"/>
              </a:prstClr>
            </a:outerShdw>
          </a:effectLst>
        </p:spPr>
        <p:txBody>
          <a:bodyPr anchor="ctr" anchorCtr="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bg2">
                    <a:lumMod val="90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&amp; Drop Your Image</a:t>
            </a:r>
          </a:p>
        </p:txBody>
      </p:sp>
      <p:sp>
        <p:nvSpPr>
          <p:cNvPr id="11" name="Picture Placeholder 8">
            <a:extLst>
              <a:ext uri="{FF2B5EF4-FFF2-40B4-BE49-F238E27FC236}">
                <a16:creationId xmlns:a16="http://schemas.microsoft.com/office/drawing/2014/main" id="{EE6BE4BE-9B8A-4555-9B03-51AF73DB1DBE}"/>
              </a:ext>
            </a:extLst>
          </p:cNvPr>
          <p:cNvSpPr>
            <a:spLocks noGrp="1"/>
          </p:cNvSpPr>
          <p:nvPr>
            <p:ph type="pic" sz="quarter" idx="15" hasCustomPrompt="1"/>
          </p:nvPr>
        </p:nvSpPr>
        <p:spPr>
          <a:xfrm>
            <a:off x="8005008" y="2550025"/>
            <a:ext cx="3225596" cy="3529166"/>
          </a:xfrm>
          <a:noFill/>
          <a:ln w="38100">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a:effectLst>
            <a:outerShdw blurRad="63500" sx="102000" sy="102000" algn="ctr" rotWithShape="0">
              <a:prstClr val="black">
                <a:alpha val="20000"/>
              </a:prstClr>
            </a:outerShdw>
          </a:effectLst>
        </p:spPr>
        <p:txBody>
          <a:bodyPr anchor="ctr" anchorCtr="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2">
                    <a:lumMod val="90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&amp; Drop Your Image</a:t>
            </a:r>
          </a:p>
        </p:txBody>
      </p:sp>
      <p:sp>
        <p:nvSpPr>
          <p:cNvPr id="2" name="Title 1">
            <a:extLst>
              <a:ext uri="{FF2B5EF4-FFF2-40B4-BE49-F238E27FC236}">
                <a16:creationId xmlns:a16="http://schemas.microsoft.com/office/drawing/2014/main" id="{76BF6853-D3A5-4BA7-B701-814EE2E2E5C1}"/>
              </a:ext>
            </a:extLst>
          </p:cNvPr>
          <p:cNvSpPr>
            <a:spLocks noGrp="1"/>
          </p:cNvSpPr>
          <p:nvPr>
            <p:ph type="title" hasCustomPrompt="1"/>
          </p:nvPr>
        </p:nvSpPr>
        <p:spPr>
          <a:xfrm>
            <a:off x="-1" y="386223"/>
            <a:ext cx="12192000" cy="1188000"/>
          </a:xfrm>
          <a:noFill/>
        </p:spPr>
        <p:txBody>
          <a:bodyPr lIns="180000" anchor="ctr" anchorCtr="0"/>
          <a:lstStyle>
            <a:lvl1pPr algn="ctr">
              <a:defRPr>
                <a:solidFill>
                  <a:schemeClr val="bg1"/>
                </a:solidFill>
              </a:defRPr>
            </a:lvl1pPr>
          </a:lstStyle>
          <a:p>
            <a:r>
              <a:rPr lang="en-US" noProof="0"/>
              <a:t>CLICK TO EDIT MASTER TITLE STYLE</a:t>
            </a:r>
          </a:p>
        </p:txBody>
      </p:sp>
      <p:sp>
        <p:nvSpPr>
          <p:cNvPr id="4" name="Slide Number Placeholder 3">
            <a:extLst>
              <a:ext uri="{FF2B5EF4-FFF2-40B4-BE49-F238E27FC236}">
                <a16:creationId xmlns:a16="http://schemas.microsoft.com/office/drawing/2014/main" id="{EA7A4E5D-411A-499C-B4F8-ACE1C1D229AB}"/>
              </a:ext>
            </a:extLst>
          </p:cNvPr>
          <p:cNvSpPr>
            <a:spLocks noGrp="1"/>
          </p:cNvSpPr>
          <p:nvPr>
            <p:ph type="sldNum" sz="quarter" idx="16"/>
          </p:nvPr>
        </p:nvSpPr>
        <p:spPr/>
        <p:txBody>
          <a:bodyPr/>
          <a:lstStyle/>
          <a:p>
            <a:pPr algn="r"/>
            <a:fld id="{3D3C4EEC-F499-4A7F-B67B-5709763315B6}" type="slidenum">
              <a:rPr lang="en-US" noProof="0" smtClean="0"/>
              <a:pPr algn="r"/>
              <a:t>‹#›</a:t>
            </a:fld>
            <a:endParaRPr lang="en-US" noProof="0" dirty="0"/>
          </a:p>
        </p:txBody>
      </p:sp>
    </p:spTree>
    <p:extLst>
      <p:ext uri="{BB962C8B-B14F-4D97-AF65-F5344CB8AC3E}">
        <p14:creationId xmlns:p14="http://schemas.microsoft.com/office/powerpoint/2010/main" val="4244074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11/9/2023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7.jp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1.jpeg"/><Relationship Id="rId7"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aseball on cloth">
            <a:extLst>
              <a:ext uri="{FF2B5EF4-FFF2-40B4-BE49-F238E27FC236}">
                <a16:creationId xmlns:a16="http://schemas.microsoft.com/office/drawing/2014/main" id="{C9B3A497-2B97-486D-9FC9-7E7C4E953350}"/>
              </a:ext>
            </a:extLst>
          </p:cNvPr>
          <p:cNvPicPr>
            <a:picLocks noGrp="1" noChangeAspect="1"/>
          </p:cNvPicPr>
          <p:nvPr>
            <p:ph type="pic" sz="quarter" idx="14"/>
          </p:nvPr>
        </p:nvPicPr>
        <p:blipFill>
          <a:blip r:embed="rId3"/>
          <a:srcRect l="12905" r="12905"/>
          <a:stretch>
            <a:fillRect/>
          </a:stretch>
        </p:blipFill>
        <p:spPr/>
      </p:pic>
      <p:pic>
        <p:nvPicPr>
          <p:cNvPr id="12" name="Picture Placeholder 11" descr="A batter, catcher, and umpire during a baseball game">
            <a:extLst>
              <a:ext uri="{FF2B5EF4-FFF2-40B4-BE49-F238E27FC236}">
                <a16:creationId xmlns:a16="http://schemas.microsoft.com/office/drawing/2014/main" id="{B0837FE4-0512-4AC7-8B47-E77B344267D3}"/>
              </a:ext>
            </a:extLst>
          </p:cNvPr>
          <p:cNvPicPr>
            <a:picLocks noGrp="1" noChangeAspect="1"/>
          </p:cNvPicPr>
          <p:nvPr>
            <p:ph type="pic" sz="quarter" idx="15"/>
          </p:nvPr>
        </p:nvPicPr>
        <p:blipFill>
          <a:blip r:embed="rId4"/>
          <a:srcRect l="21107" r="21107"/>
          <a:stretch>
            <a:fillRect/>
          </a:stretch>
        </p:blipFill>
        <p:spPr/>
      </p:pic>
      <p:sp>
        <p:nvSpPr>
          <p:cNvPr id="80" name="Title 79">
            <a:extLst>
              <a:ext uri="{FF2B5EF4-FFF2-40B4-BE49-F238E27FC236}">
                <a16:creationId xmlns:a16="http://schemas.microsoft.com/office/drawing/2014/main" id="{40EEF04C-0F49-4582-AE7D-B2578C3E3330}"/>
              </a:ext>
            </a:extLst>
          </p:cNvPr>
          <p:cNvSpPr>
            <a:spLocks noGrp="1"/>
          </p:cNvSpPr>
          <p:nvPr>
            <p:ph type="title"/>
          </p:nvPr>
        </p:nvSpPr>
        <p:spPr/>
        <p:txBody>
          <a:bodyPr>
            <a:normAutofit/>
          </a:bodyPr>
          <a:lstStyle/>
          <a:p>
            <a:r>
              <a:rPr lang="en-US" sz="6000" b="1" dirty="0" err="1">
                <a:solidFill>
                  <a:schemeClr val="tx1"/>
                </a:solidFill>
              </a:rPr>
              <a:t>Sportsync</a:t>
            </a:r>
            <a:endParaRPr lang="en-US" sz="6000" b="1" dirty="0">
              <a:solidFill>
                <a:schemeClr val="tx1"/>
              </a:solidFill>
            </a:endParaRPr>
          </a:p>
        </p:txBody>
      </p:sp>
      <p:sp>
        <p:nvSpPr>
          <p:cNvPr id="3" name="Slide Number Placeholder 2">
            <a:extLst>
              <a:ext uri="{FF2B5EF4-FFF2-40B4-BE49-F238E27FC236}">
                <a16:creationId xmlns:a16="http://schemas.microsoft.com/office/drawing/2014/main" id="{39F1FA36-D135-4DE7-ABB4-88256A7C65EE}"/>
              </a:ext>
            </a:extLst>
          </p:cNvPr>
          <p:cNvSpPr>
            <a:spLocks noGrp="1"/>
          </p:cNvSpPr>
          <p:nvPr>
            <p:ph type="sldNum" sz="quarter" idx="16"/>
          </p:nvPr>
        </p:nvSpPr>
        <p:spPr/>
        <p:txBody>
          <a:bodyPr/>
          <a:lstStyle/>
          <a:p>
            <a:pPr algn="r"/>
            <a:fld id="{3D3C4EEC-F499-4A7F-B67B-5709763315B6}" type="slidenum">
              <a:rPr lang="en-US" smtClean="0"/>
              <a:pPr algn="r"/>
              <a:t>1</a:t>
            </a:fld>
            <a:endParaRPr lang="en-US" dirty="0"/>
          </a:p>
        </p:txBody>
      </p:sp>
      <p:pic>
        <p:nvPicPr>
          <p:cNvPr id="8" name="Picture Placeholder 7" descr="Baseball player running through base">
            <a:extLst>
              <a:ext uri="{FF2B5EF4-FFF2-40B4-BE49-F238E27FC236}">
                <a16:creationId xmlns:a16="http://schemas.microsoft.com/office/drawing/2014/main" id="{46664005-8E16-4D58-946D-8A9CBD2F531F}"/>
              </a:ext>
            </a:extLst>
          </p:cNvPr>
          <p:cNvPicPr>
            <a:picLocks noGrp="1" noChangeAspect="1"/>
          </p:cNvPicPr>
          <p:nvPr>
            <p:ph type="pic" sz="quarter" idx="13"/>
          </p:nvPr>
        </p:nvPicPr>
        <p:blipFill rotWithShape="1">
          <a:blip r:embed="rId5"/>
          <a:srcRect l="35149" r="-441"/>
          <a:stretch/>
        </p:blipFill>
        <p:spPr>
          <a:xfrm>
            <a:off x="983164" y="2550025"/>
            <a:ext cx="3225596" cy="3529166"/>
          </a:xfrm>
        </p:spPr>
      </p:pic>
    </p:spTree>
    <p:extLst>
      <p:ext uri="{BB962C8B-B14F-4D97-AF65-F5344CB8AC3E}">
        <p14:creationId xmlns:p14="http://schemas.microsoft.com/office/powerpoint/2010/main" val="1594938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object 2"/>
          <p:cNvSpPr txBox="1">
            <a:spLocks noChangeAspect="1"/>
          </p:cNvSpPr>
          <p:nvPr/>
        </p:nvSpPr>
        <p:spPr>
          <a:xfrm>
            <a:off x="2480183" y="1463420"/>
            <a:ext cx="2057400" cy="757900"/>
          </a:xfrm>
          <a:prstGeom prst="rect">
            <a:avLst/>
          </a:prstGeom>
          <a:ln w="25146">
            <a:solidFill>
              <a:srgbClr val="252525"/>
            </a:solidFill>
          </a:ln>
        </p:spPr>
        <p:txBody>
          <a:bodyPr vert="horz" wrap="square" lIns="0" tIns="6350" rIns="0" bIns="0" rtlCol="0">
            <a:spAutoFit/>
          </a:bodyPr>
          <a:lstStyle/>
          <a:p>
            <a:pPr marL="283210" marR="275590" indent="8255" algn="ctr">
              <a:spcBef>
                <a:spcPts val="50"/>
              </a:spcBef>
            </a:pPr>
            <a:r>
              <a:rPr lang="en-SG" sz="2400" spc="-5" dirty="0" err="1">
                <a:solidFill>
                  <a:srgbClr val="252525"/>
                </a:solidFill>
                <a:latin typeface="Arial MT"/>
                <a:cs typeface="Arial MT"/>
              </a:rPr>
              <a:t>SportSync</a:t>
            </a:r>
            <a:endParaRPr lang="en-SG" sz="2400" spc="-5" dirty="0">
              <a:solidFill>
                <a:srgbClr val="252525"/>
              </a:solidFill>
              <a:latin typeface="Arial MT"/>
              <a:cs typeface="Arial MT"/>
            </a:endParaRPr>
          </a:p>
          <a:p>
            <a:pPr marL="283210" marR="275590" indent="8255" algn="ctr">
              <a:spcBef>
                <a:spcPts val="50"/>
              </a:spcBef>
            </a:pPr>
            <a:r>
              <a:rPr lang="en-SG" sz="2400" spc="-5" dirty="0">
                <a:solidFill>
                  <a:srgbClr val="252525"/>
                </a:solidFill>
                <a:latin typeface="Arial MT"/>
                <a:cs typeface="Arial MT"/>
              </a:rPr>
              <a:t>Website</a:t>
            </a:r>
          </a:p>
        </p:txBody>
      </p:sp>
      <p:sp>
        <p:nvSpPr>
          <p:cNvPr id="3" name="object 3"/>
          <p:cNvSpPr txBox="1">
            <a:spLocks noChangeAspect="1"/>
          </p:cNvSpPr>
          <p:nvPr/>
        </p:nvSpPr>
        <p:spPr>
          <a:xfrm>
            <a:off x="4867529" y="2594991"/>
            <a:ext cx="2890646" cy="444994"/>
          </a:xfrm>
          <a:prstGeom prst="rect">
            <a:avLst/>
          </a:prstGeom>
          <a:ln w="25146">
            <a:solidFill>
              <a:srgbClr val="252525"/>
            </a:solidFill>
          </a:ln>
        </p:spPr>
        <p:txBody>
          <a:bodyPr vert="horz" wrap="square" lIns="0" tIns="74930" rIns="0" bIns="0" rtlCol="0">
            <a:spAutoFit/>
          </a:bodyPr>
          <a:lstStyle/>
          <a:p>
            <a:pPr marL="441959">
              <a:spcBef>
                <a:spcPts val="590"/>
              </a:spcBef>
            </a:pPr>
            <a:r>
              <a:rPr lang="en-SG" sz="2400" i="1" spc="-5" dirty="0" err="1">
                <a:solidFill>
                  <a:srgbClr val="252525"/>
                </a:solidFill>
                <a:latin typeface="Arial"/>
                <a:cs typeface="Arial"/>
              </a:rPr>
              <a:t>ListingSystem</a:t>
            </a:r>
            <a:endParaRPr sz="2400" dirty="0">
              <a:latin typeface="Arial"/>
              <a:cs typeface="Arial"/>
            </a:endParaRPr>
          </a:p>
        </p:txBody>
      </p:sp>
      <p:sp>
        <p:nvSpPr>
          <p:cNvPr id="4" name="object 4"/>
          <p:cNvSpPr txBox="1">
            <a:spLocks noChangeAspect="1"/>
          </p:cNvSpPr>
          <p:nvPr/>
        </p:nvSpPr>
        <p:spPr>
          <a:xfrm>
            <a:off x="2296923" y="4740020"/>
            <a:ext cx="2427478" cy="745717"/>
          </a:xfrm>
          <a:prstGeom prst="rect">
            <a:avLst/>
          </a:prstGeom>
          <a:ln w="25146">
            <a:solidFill>
              <a:srgbClr val="252525"/>
            </a:solidFill>
          </a:ln>
        </p:spPr>
        <p:txBody>
          <a:bodyPr vert="horz" wrap="square" lIns="0" tIns="6985" rIns="0" bIns="0" rtlCol="0">
            <a:spAutoFit/>
          </a:bodyPr>
          <a:lstStyle/>
          <a:p>
            <a:pPr marL="147320" marR="140335" indent="550545">
              <a:spcBef>
                <a:spcPts val="55"/>
              </a:spcBef>
            </a:pPr>
            <a:r>
              <a:rPr lang="en-SG" sz="2400" dirty="0">
                <a:solidFill>
                  <a:srgbClr val="252525"/>
                </a:solidFill>
                <a:latin typeface="Arial MT"/>
                <a:cs typeface="Arial MT"/>
              </a:rPr>
              <a:t>Chat </a:t>
            </a:r>
            <a:r>
              <a:rPr lang="en-SG" sz="2400" spc="5" dirty="0">
                <a:solidFill>
                  <a:srgbClr val="252525"/>
                </a:solidFill>
                <a:latin typeface="Arial MT"/>
                <a:cs typeface="Arial MT"/>
              </a:rPr>
              <a:t> </a:t>
            </a:r>
            <a:r>
              <a:rPr lang="en-SG" sz="2400" spc="-5" dirty="0" err="1">
                <a:solidFill>
                  <a:srgbClr val="252525"/>
                </a:solidFill>
                <a:latin typeface="Arial MT"/>
                <a:cs typeface="Arial MT"/>
              </a:rPr>
              <a:t>ListingSystem</a:t>
            </a:r>
            <a:endParaRPr lang="en-SG" sz="2400" dirty="0">
              <a:latin typeface="Arial MT"/>
              <a:cs typeface="Arial MT"/>
            </a:endParaRPr>
          </a:p>
        </p:txBody>
      </p:sp>
      <p:sp>
        <p:nvSpPr>
          <p:cNvPr id="5" name="object 5"/>
          <p:cNvSpPr txBox="1">
            <a:spLocks noChangeAspect="1"/>
          </p:cNvSpPr>
          <p:nvPr/>
        </p:nvSpPr>
        <p:spPr>
          <a:xfrm>
            <a:off x="4897120" y="4740020"/>
            <a:ext cx="2521076" cy="745717"/>
          </a:xfrm>
          <a:prstGeom prst="rect">
            <a:avLst/>
          </a:prstGeom>
          <a:ln w="25146">
            <a:solidFill>
              <a:srgbClr val="252525"/>
            </a:solidFill>
          </a:ln>
        </p:spPr>
        <p:txBody>
          <a:bodyPr vert="horz" wrap="square" lIns="0" tIns="6985" rIns="0" bIns="0" rtlCol="0">
            <a:spAutoFit/>
          </a:bodyPr>
          <a:lstStyle/>
          <a:p>
            <a:pPr marL="185420" marR="178435" indent="508000">
              <a:spcBef>
                <a:spcPts val="55"/>
              </a:spcBef>
            </a:pPr>
            <a:r>
              <a:rPr lang="en-SG" sz="2400" spc="-5" dirty="0">
                <a:solidFill>
                  <a:srgbClr val="252525"/>
                </a:solidFill>
                <a:latin typeface="Arial MT"/>
                <a:cs typeface="Arial MT"/>
              </a:rPr>
              <a:t>Book </a:t>
            </a:r>
            <a:r>
              <a:rPr lang="en-SG" sz="2400" dirty="0">
                <a:solidFill>
                  <a:srgbClr val="252525"/>
                </a:solidFill>
                <a:latin typeface="Arial MT"/>
                <a:cs typeface="Arial MT"/>
              </a:rPr>
              <a:t> </a:t>
            </a:r>
            <a:r>
              <a:rPr lang="en-SG" sz="2400" spc="-5" dirty="0" err="1">
                <a:solidFill>
                  <a:srgbClr val="252525"/>
                </a:solidFill>
                <a:latin typeface="Arial MT"/>
                <a:cs typeface="Arial MT"/>
              </a:rPr>
              <a:t>ListingSystem</a:t>
            </a:r>
            <a:endParaRPr sz="2400" dirty="0">
              <a:latin typeface="Arial MT"/>
              <a:cs typeface="Arial MT"/>
            </a:endParaRPr>
          </a:p>
        </p:txBody>
      </p:sp>
      <p:sp>
        <p:nvSpPr>
          <p:cNvPr id="6" name="object 6"/>
          <p:cNvSpPr txBox="1">
            <a:spLocks noChangeAspect="1"/>
          </p:cNvSpPr>
          <p:nvPr/>
        </p:nvSpPr>
        <p:spPr>
          <a:xfrm>
            <a:off x="7758174" y="4728210"/>
            <a:ext cx="2605025" cy="745717"/>
          </a:xfrm>
          <a:prstGeom prst="rect">
            <a:avLst/>
          </a:prstGeom>
          <a:ln w="38100">
            <a:solidFill>
              <a:srgbClr val="FF0000"/>
            </a:solidFill>
          </a:ln>
        </p:spPr>
        <p:txBody>
          <a:bodyPr vert="horz" wrap="square" lIns="0" tIns="6985" rIns="0" bIns="0" rtlCol="0">
            <a:spAutoFit/>
          </a:bodyPr>
          <a:lstStyle/>
          <a:p>
            <a:pPr marL="128270" marR="120650" indent="602615">
              <a:spcBef>
                <a:spcPts val="55"/>
              </a:spcBef>
            </a:pPr>
            <a:r>
              <a:rPr sz="2400" b="1" spc="-45" dirty="0">
                <a:solidFill>
                  <a:srgbClr val="FF0000"/>
                </a:solidFill>
                <a:latin typeface="Arial"/>
                <a:cs typeface="Arial"/>
              </a:rPr>
              <a:t>Your </a:t>
            </a:r>
            <a:r>
              <a:rPr lang="en-SG" sz="2400" b="1" spc="-40" dirty="0">
                <a:solidFill>
                  <a:srgbClr val="FF0000"/>
                </a:solidFill>
                <a:latin typeface="Arial"/>
                <a:cs typeface="Arial"/>
              </a:rPr>
              <a:t> </a:t>
            </a:r>
            <a:r>
              <a:rPr lang="en-SG" sz="2400" b="1" spc="-5" dirty="0" err="1">
                <a:solidFill>
                  <a:srgbClr val="FF0000"/>
                </a:solidFill>
                <a:latin typeface="Arial"/>
                <a:cs typeface="Arial"/>
              </a:rPr>
              <a:t>ListingSystem</a:t>
            </a:r>
            <a:endParaRPr sz="2400" dirty="0">
              <a:latin typeface="Arial"/>
              <a:cs typeface="Arial"/>
            </a:endParaRPr>
          </a:p>
        </p:txBody>
      </p:sp>
      <p:sp>
        <p:nvSpPr>
          <p:cNvPr id="7" name="object 7"/>
          <p:cNvSpPr txBox="1">
            <a:spLocks noChangeAspect="1"/>
          </p:cNvSpPr>
          <p:nvPr/>
        </p:nvSpPr>
        <p:spPr>
          <a:xfrm>
            <a:off x="4867529" y="3128391"/>
            <a:ext cx="2642870" cy="415498"/>
          </a:xfrm>
          <a:prstGeom prst="rect">
            <a:avLst/>
          </a:prstGeom>
          <a:ln w="25146">
            <a:solidFill>
              <a:srgbClr val="252525"/>
            </a:solidFill>
          </a:ln>
        </p:spPr>
        <p:txBody>
          <a:bodyPr vert="horz" wrap="square" lIns="0" tIns="106680" rIns="0" bIns="0" rtlCol="0">
            <a:spAutoFit/>
          </a:bodyPr>
          <a:lstStyle/>
          <a:p>
            <a:pPr marL="86995">
              <a:spcBef>
                <a:spcPts val="840"/>
              </a:spcBef>
            </a:pPr>
            <a:r>
              <a:rPr sz="2000" i="1" dirty="0">
                <a:solidFill>
                  <a:srgbClr val="252525"/>
                </a:solidFill>
                <a:latin typeface="Arial"/>
                <a:cs typeface="Arial"/>
              </a:rPr>
              <a:t>…</a:t>
            </a:r>
            <a:endParaRPr sz="2000">
              <a:latin typeface="Arial"/>
              <a:cs typeface="Arial"/>
            </a:endParaRPr>
          </a:p>
        </p:txBody>
      </p:sp>
      <p:grpSp>
        <p:nvGrpSpPr>
          <p:cNvPr id="8" name="object 8"/>
          <p:cNvGrpSpPr>
            <a:grpSpLocks noChangeAspect="1"/>
          </p:cNvGrpSpPr>
          <p:nvPr/>
        </p:nvGrpSpPr>
        <p:grpSpPr>
          <a:xfrm>
            <a:off x="5999480" y="3708655"/>
            <a:ext cx="318135" cy="1031875"/>
            <a:chOff x="4556759" y="3617214"/>
            <a:chExt cx="318135" cy="1031875"/>
          </a:xfrm>
        </p:grpSpPr>
        <p:sp>
          <p:nvSpPr>
            <p:cNvPr id="9" name="object 9"/>
            <p:cNvSpPr/>
            <p:nvPr/>
          </p:nvSpPr>
          <p:spPr>
            <a:xfrm>
              <a:off x="4563236" y="3623691"/>
              <a:ext cx="304800" cy="339090"/>
            </a:xfrm>
            <a:custGeom>
              <a:avLst/>
              <a:gdLst/>
              <a:ahLst/>
              <a:cxnLst/>
              <a:rect l="l" t="t" r="r" b="b"/>
              <a:pathLst>
                <a:path w="304800" h="339089">
                  <a:moveTo>
                    <a:pt x="0" y="339089"/>
                  </a:moveTo>
                  <a:lnTo>
                    <a:pt x="152400" y="0"/>
                  </a:lnTo>
                  <a:lnTo>
                    <a:pt x="304800" y="339089"/>
                  </a:lnTo>
                  <a:lnTo>
                    <a:pt x="0" y="339089"/>
                  </a:lnTo>
                  <a:close/>
                </a:path>
              </a:pathLst>
            </a:custGeom>
            <a:ln w="12954">
              <a:solidFill>
                <a:srgbClr val="252525"/>
              </a:solidFill>
            </a:ln>
          </p:spPr>
          <p:txBody>
            <a:bodyPr wrap="square" lIns="0" tIns="0" rIns="0" bIns="0" rtlCol="0"/>
            <a:lstStyle/>
            <a:p>
              <a:endParaRPr/>
            </a:p>
          </p:txBody>
        </p:sp>
        <p:sp>
          <p:nvSpPr>
            <p:cNvPr id="10" name="object 10"/>
            <p:cNvSpPr/>
            <p:nvPr/>
          </p:nvSpPr>
          <p:spPr>
            <a:xfrm>
              <a:off x="4715636" y="3962781"/>
              <a:ext cx="0" cy="685800"/>
            </a:xfrm>
            <a:custGeom>
              <a:avLst/>
              <a:gdLst/>
              <a:ahLst/>
              <a:cxnLst/>
              <a:rect l="l" t="t" r="r" b="b"/>
              <a:pathLst>
                <a:path h="685800">
                  <a:moveTo>
                    <a:pt x="0" y="685800"/>
                  </a:moveTo>
                  <a:lnTo>
                    <a:pt x="0" y="0"/>
                  </a:lnTo>
                </a:path>
              </a:pathLst>
            </a:custGeom>
            <a:ln w="12954">
              <a:solidFill>
                <a:srgbClr val="252525"/>
              </a:solidFill>
              <a:prstDash val="sysDash"/>
            </a:ln>
          </p:spPr>
          <p:txBody>
            <a:bodyPr wrap="square" lIns="0" tIns="0" rIns="0" bIns="0" rtlCol="0"/>
            <a:lstStyle/>
            <a:p>
              <a:endParaRPr/>
            </a:p>
          </p:txBody>
        </p:sp>
      </p:grpSp>
      <p:grpSp>
        <p:nvGrpSpPr>
          <p:cNvPr id="11" name="object 11"/>
          <p:cNvGrpSpPr>
            <a:grpSpLocks noChangeAspect="1"/>
          </p:cNvGrpSpPr>
          <p:nvPr/>
        </p:nvGrpSpPr>
        <p:grpSpPr>
          <a:xfrm>
            <a:off x="3502406" y="3274313"/>
            <a:ext cx="1367155" cy="1465580"/>
            <a:chOff x="2059685" y="3182873"/>
            <a:chExt cx="1367155" cy="1465580"/>
          </a:xfrm>
        </p:grpSpPr>
        <p:sp>
          <p:nvSpPr>
            <p:cNvPr id="12" name="object 12"/>
            <p:cNvSpPr/>
            <p:nvPr/>
          </p:nvSpPr>
          <p:spPr>
            <a:xfrm>
              <a:off x="2066162" y="3357752"/>
              <a:ext cx="0" cy="1290955"/>
            </a:xfrm>
            <a:custGeom>
              <a:avLst/>
              <a:gdLst/>
              <a:ahLst/>
              <a:cxnLst/>
              <a:rect l="l" t="t" r="r" b="b"/>
              <a:pathLst>
                <a:path h="1290954">
                  <a:moveTo>
                    <a:pt x="0" y="1290574"/>
                  </a:moveTo>
                  <a:lnTo>
                    <a:pt x="0" y="0"/>
                  </a:lnTo>
                </a:path>
              </a:pathLst>
            </a:custGeom>
            <a:ln w="12954">
              <a:solidFill>
                <a:srgbClr val="252525"/>
              </a:solidFill>
              <a:prstDash val="sysDash"/>
            </a:ln>
          </p:spPr>
          <p:txBody>
            <a:bodyPr wrap="square" lIns="0" tIns="0" rIns="0" bIns="0" rtlCol="0"/>
            <a:lstStyle/>
            <a:p>
              <a:endParaRPr/>
            </a:p>
          </p:txBody>
        </p:sp>
        <p:sp>
          <p:nvSpPr>
            <p:cNvPr id="13" name="object 13"/>
            <p:cNvSpPr/>
            <p:nvPr/>
          </p:nvSpPr>
          <p:spPr>
            <a:xfrm>
              <a:off x="3094862" y="3189350"/>
              <a:ext cx="325755" cy="304800"/>
            </a:xfrm>
            <a:custGeom>
              <a:avLst/>
              <a:gdLst/>
              <a:ahLst/>
              <a:cxnLst/>
              <a:rect l="l" t="t" r="r" b="b"/>
              <a:pathLst>
                <a:path w="325754" h="304800">
                  <a:moveTo>
                    <a:pt x="0" y="304800"/>
                  </a:moveTo>
                  <a:lnTo>
                    <a:pt x="325374" y="152400"/>
                  </a:lnTo>
                  <a:lnTo>
                    <a:pt x="0" y="0"/>
                  </a:lnTo>
                  <a:lnTo>
                    <a:pt x="0" y="304800"/>
                  </a:lnTo>
                  <a:close/>
                </a:path>
              </a:pathLst>
            </a:custGeom>
            <a:ln w="12954">
              <a:solidFill>
                <a:srgbClr val="252525"/>
              </a:solidFill>
            </a:ln>
          </p:spPr>
          <p:txBody>
            <a:bodyPr wrap="square" lIns="0" tIns="0" rIns="0" bIns="0" rtlCol="0"/>
            <a:lstStyle/>
            <a:p>
              <a:endParaRPr/>
            </a:p>
          </p:txBody>
        </p:sp>
        <p:sp>
          <p:nvSpPr>
            <p:cNvPr id="14" name="object 14"/>
            <p:cNvSpPr/>
            <p:nvPr/>
          </p:nvSpPr>
          <p:spPr>
            <a:xfrm>
              <a:off x="2066162" y="3341750"/>
              <a:ext cx="1028700" cy="0"/>
            </a:xfrm>
            <a:custGeom>
              <a:avLst/>
              <a:gdLst/>
              <a:ahLst/>
              <a:cxnLst/>
              <a:rect l="l" t="t" r="r" b="b"/>
              <a:pathLst>
                <a:path w="1028700">
                  <a:moveTo>
                    <a:pt x="0" y="0"/>
                  </a:moveTo>
                  <a:lnTo>
                    <a:pt x="1028445" y="0"/>
                  </a:lnTo>
                </a:path>
              </a:pathLst>
            </a:custGeom>
            <a:ln w="12954">
              <a:solidFill>
                <a:srgbClr val="252525"/>
              </a:solidFill>
              <a:prstDash val="sysDash"/>
            </a:ln>
          </p:spPr>
          <p:txBody>
            <a:bodyPr wrap="square" lIns="0" tIns="0" rIns="0" bIns="0" rtlCol="0"/>
            <a:lstStyle/>
            <a:p>
              <a:endParaRPr/>
            </a:p>
          </p:txBody>
        </p:sp>
      </p:grpSp>
      <p:grpSp>
        <p:nvGrpSpPr>
          <p:cNvPr id="15" name="object 15"/>
          <p:cNvGrpSpPr>
            <a:grpSpLocks noChangeAspect="1"/>
          </p:cNvGrpSpPr>
          <p:nvPr/>
        </p:nvGrpSpPr>
        <p:grpSpPr>
          <a:xfrm>
            <a:off x="7510525" y="3277363"/>
            <a:ext cx="1333500" cy="1450975"/>
            <a:chOff x="6067805" y="3185922"/>
            <a:chExt cx="1333500" cy="1450975"/>
          </a:xfrm>
        </p:grpSpPr>
        <p:sp>
          <p:nvSpPr>
            <p:cNvPr id="16" name="object 16"/>
            <p:cNvSpPr/>
            <p:nvPr/>
          </p:nvSpPr>
          <p:spPr>
            <a:xfrm>
              <a:off x="7382255" y="3352800"/>
              <a:ext cx="0" cy="1283970"/>
            </a:xfrm>
            <a:custGeom>
              <a:avLst/>
              <a:gdLst/>
              <a:ahLst/>
              <a:cxnLst/>
              <a:rect l="l" t="t" r="r" b="b"/>
              <a:pathLst>
                <a:path h="1283970">
                  <a:moveTo>
                    <a:pt x="0" y="1283970"/>
                  </a:moveTo>
                  <a:lnTo>
                    <a:pt x="0" y="0"/>
                  </a:lnTo>
                </a:path>
              </a:pathLst>
            </a:custGeom>
            <a:ln w="38100">
              <a:solidFill>
                <a:srgbClr val="FF0000"/>
              </a:solidFill>
              <a:prstDash val="lgDash"/>
            </a:ln>
          </p:spPr>
          <p:txBody>
            <a:bodyPr wrap="square" lIns="0" tIns="0" rIns="0" bIns="0" rtlCol="0"/>
            <a:lstStyle/>
            <a:p>
              <a:endParaRPr/>
            </a:p>
          </p:txBody>
        </p:sp>
        <p:sp>
          <p:nvSpPr>
            <p:cNvPr id="17" name="object 17"/>
            <p:cNvSpPr/>
            <p:nvPr/>
          </p:nvSpPr>
          <p:spPr>
            <a:xfrm>
              <a:off x="6086855" y="3204972"/>
              <a:ext cx="381000" cy="288925"/>
            </a:xfrm>
            <a:custGeom>
              <a:avLst/>
              <a:gdLst/>
              <a:ahLst/>
              <a:cxnLst/>
              <a:rect l="l" t="t" r="r" b="b"/>
              <a:pathLst>
                <a:path w="381000" h="288925">
                  <a:moveTo>
                    <a:pt x="381000" y="288798"/>
                  </a:moveTo>
                  <a:lnTo>
                    <a:pt x="0" y="144399"/>
                  </a:lnTo>
                  <a:lnTo>
                    <a:pt x="381000" y="0"/>
                  </a:lnTo>
                  <a:lnTo>
                    <a:pt x="381000" y="288798"/>
                  </a:lnTo>
                  <a:close/>
                </a:path>
              </a:pathLst>
            </a:custGeom>
            <a:ln w="38100">
              <a:solidFill>
                <a:srgbClr val="FF0000"/>
              </a:solidFill>
            </a:ln>
          </p:spPr>
          <p:txBody>
            <a:bodyPr wrap="square" lIns="0" tIns="0" rIns="0" bIns="0" rtlCol="0"/>
            <a:lstStyle/>
            <a:p>
              <a:endParaRPr/>
            </a:p>
          </p:txBody>
        </p:sp>
        <p:sp>
          <p:nvSpPr>
            <p:cNvPr id="18" name="object 18"/>
            <p:cNvSpPr/>
            <p:nvPr/>
          </p:nvSpPr>
          <p:spPr>
            <a:xfrm>
              <a:off x="6467855" y="3349752"/>
              <a:ext cx="876300" cy="8255"/>
            </a:xfrm>
            <a:custGeom>
              <a:avLst/>
              <a:gdLst/>
              <a:ahLst/>
              <a:cxnLst/>
              <a:rect l="l" t="t" r="r" b="b"/>
              <a:pathLst>
                <a:path w="876300" h="8254">
                  <a:moveTo>
                    <a:pt x="876300" y="8127"/>
                  </a:moveTo>
                  <a:lnTo>
                    <a:pt x="0" y="0"/>
                  </a:lnTo>
                </a:path>
              </a:pathLst>
            </a:custGeom>
            <a:ln w="38100">
              <a:solidFill>
                <a:srgbClr val="FF0000"/>
              </a:solidFill>
              <a:prstDash val="lgDash"/>
            </a:ln>
          </p:spPr>
          <p:txBody>
            <a:bodyPr wrap="square" lIns="0" tIns="0" rIns="0" bIns="0" rtlCol="0"/>
            <a:lstStyle/>
            <a:p>
              <a:endParaRPr/>
            </a:p>
          </p:txBody>
        </p:sp>
      </p:grpSp>
      <p:sp>
        <p:nvSpPr>
          <p:cNvPr id="19" name="object 19"/>
          <p:cNvSpPr>
            <a:spLocks noChangeAspect="1"/>
          </p:cNvSpPr>
          <p:nvPr/>
        </p:nvSpPr>
        <p:spPr>
          <a:xfrm>
            <a:off x="3508884" y="2225420"/>
            <a:ext cx="1363345" cy="636270"/>
          </a:xfrm>
          <a:custGeom>
            <a:avLst/>
            <a:gdLst/>
            <a:ahLst/>
            <a:cxnLst/>
            <a:rect l="l" t="t" r="r" b="b"/>
            <a:pathLst>
              <a:path w="1363345" h="636269">
                <a:moveTo>
                  <a:pt x="0" y="0"/>
                </a:moveTo>
                <a:lnTo>
                  <a:pt x="0" y="636270"/>
                </a:lnTo>
                <a:lnTo>
                  <a:pt x="1362964" y="636270"/>
                </a:lnTo>
              </a:path>
            </a:pathLst>
          </a:custGeom>
          <a:ln w="12954">
            <a:solidFill>
              <a:srgbClr val="252525"/>
            </a:solidFill>
          </a:ln>
        </p:spPr>
        <p:txBody>
          <a:bodyPr wrap="square" lIns="0" tIns="0" rIns="0" bIns="0" rtlCol="0"/>
          <a:lstStyle/>
          <a:p>
            <a:endParaRPr/>
          </a:p>
        </p:txBody>
      </p:sp>
      <p:sp>
        <p:nvSpPr>
          <p:cNvPr id="20" name="object 20"/>
          <p:cNvSpPr txBox="1">
            <a:spLocks noChangeAspect="1"/>
          </p:cNvSpPr>
          <p:nvPr/>
        </p:nvSpPr>
        <p:spPr>
          <a:xfrm>
            <a:off x="4247388" y="2557018"/>
            <a:ext cx="534035" cy="259045"/>
          </a:xfrm>
          <a:prstGeom prst="rect">
            <a:avLst/>
          </a:prstGeom>
        </p:spPr>
        <p:txBody>
          <a:bodyPr vert="horz" wrap="square" lIns="0" tIns="12700" rIns="0" bIns="0" rtlCol="0">
            <a:spAutoFit/>
          </a:bodyPr>
          <a:lstStyle/>
          <a:p>
            <a:pPr marL="12700">
              <a:spcBef>
                <a:spcPts val="100"/>
              </a:spcBef>
            </a:pPr>
            <a:r>
              <a:rPr sz="1600" dirty="0">
                <a:solidFill>
                  <a:srgbClr val="252525"/>
                </a:solidFill>
                <a:latin typeface="Arial MT"/>
                <a:cs typeface="Arial MT"/>
              </a:rPr>
              <a:t>views</a:t>
            </a:r>
            <a:endParaRPr sz="1600">
              <a:latin typeface="Arial MT"/>
              <a:cs typeface="Arial MT"/>
            </a:endParaRPr>
          </a:p>
        </p:txBody>
      </p:sp>
      <p:sp>
        <p:nvSpPr>
          <p:cNvPr id="21" name="object 21"/>
          <p:cNvSpPr txBox="1">
            <a:spLocks noChangeAspect="1"/>
          </p:cNvSpPr>
          <p:nvPr/>
        </p:nvSpPr>
        <p:spPr>
          <a:xfrm>
            <a:off x="6015100" y="1463420"/>
            <a:ext cx="2942590" cy="560410"/>
          </a:xfrm>
          <a:prstGeom prst="rect">
            <a:avLst/>
          </a:prstGeom>
          <a:ln w="25146">
            <a:solidFill>
              <a:srgbClr val="252525"/>
            </a:solidFill>
          </a:ln>
        </p:spPr>
        <p:txBody>
          <a:bodyPr vert="horz" wrap="square" lIns="0" tIns="189230" rIns="0" bIns="0" rtlCol="0">
            <a:spAutoFit/>
          </a:bodyPr>
          <a:lstStyle/>
          <a:p>
            <a:pPr marL="717550">
              <a:spcBef>
                <a:spcPts val="1490"/>
              </a:spcBef>
            </a:pPr>
            <a:r>
              <a:rPr sz="2400" spc="-5" dirty="0" err="1">
                <a:solidFill>
                  <a:srgbClr val="252525"/>
                </a:solidFill>
                <a:latin typeface="Arial MT"/>
                <a:cs typeface="Arial MT"/>
              </a:rPr>
              <a:t>UIManager</a:t>
            </a:r>
            <a:endParaRPr lang="en-SG" sz="2400" spc="-5" dirty="0">
              <a:solidFill>
                <a:srgbClr val="252525"/>
              </a:solidFill>
              <a:latin typeface="Arial MT"/>
              <a:cs typeface="Arial MT"/>
            </a:endParaRPr>
          </a:p>
        </p:txBody>
      </p:sp>
      <p:sp>
        <p:nvSpPr>
          <p:cNvPr id="22" name="object 22"/>
          <p:cNvSpPr>
            <a:spLocks noChangeAspect="1"/>
          </p:cNvSpPr>
          <p:nvPr/>
        </p:nvSpPr>
        <p:spPr>
          <a:xfrm>
            <a:off x="4537584" y="1792605"/>
            <a:ext cx="1477645" cy="104139"/>
          </a:xfrm>
          <a:custGeom>
            <a:avLst/>
            <a:gdLst/>
            <a:ahLst/>
            <a:cxnLst/>
            <a:rect l="l" t="t" r="r" b="b"/>
            <a:pathLst>
              <a:path w="1477645" h="104139">
                <a:moveTo>
                  <a:pt x="51816" y="45338"/>
                </a:moveTo>
                <a:lnTo>
                  <a:pt x="0" y="45338"/>
                </a:lnTo>
                <a:lnTo>
                  <a:pt x="0" y="58293"/>
                </a:lnTo>
                <a:lnTo>
                  <a:pt x="51816" y="58293"/>
                </a:lnTo>
                <a:lnTo>
                  <a:pt x="51816" y="45338"/>
                </a:lnTo>
                <a:close/>
              </a:path>
              <a:path w="1477645" h="104139">
                <a:moveTo>
                  <a:pt x="142494" y="45338"/>
                </a:moveTo>
                <a:lnTo>
                  <a:pt x="90678" y="45338"/>
                </a:lnTo>
                <a:lnTo>
                  <a:pt x="90678" y="58293"/>
                </a:lnTo>
                <a:lnTo>
                  <a:pt x="142494" y="58293"/>
                </a:lnTo>
                <a:lnTo>
                  <a:pt x="142494" y="45338"/>
                </a:lnTo>
                <a:close/>
              </a:path>
              <a:path w="1477645" h="104139">
                <a:moveTo>
                  <a:pt x="233172" y="45338"/>
                </a:moveTo>
                <a:lnTo>
                  <a:pt x="181356" y="45338"/>
                </a:lnTo>
                <a:lnTo>
                  <a:pt x="181356" y="58293"/>
                </a:lnTo>
                <a:lnTo>
                  <a:pt x="233172" y="58293"/>
                </a:lnTo>
                <a:lnTo>
                  <a:pt x="233172" y="45338"/>
                </a:lnTo>
                <a:close/>
              </a:path>
              <a:path w="1477645" h="104139">
                <a:moveTo>
                  <a:pt x="323850" y="45338"/>
                </a:moveTo>
                <a:lnTo>
                  <a:pt x="272034" y="45338"/>
                </a:lnTo>
                <a:lnTo>
                  <a:pt x="272034" y="58293"/>
                </a:lnTo>
                <a:lnTo>
                  <a:pt x="323850" y="58293"/>
                </a:lnTo>
                <a:lnTo>
                  <a:pt x="323850" y="45338"/>
                </a:lnTo>
                <a:close/>
              </a:path>
              <a:path w="1477645" h="104139">
                <a:moveTo>
                  <a:pt x="414527" y="45338"/>
                </a:moveTo>
                <a:lnTo>
                  <a:pt x="362712" y="45338"/>
                </a:lnTo>
                <a:lnTo>
                  <a:pt x="362712" y="58293"/>
                </a:lnTo>
                <a:lnTo>
                  <a:pt x="414527" y="58293"/>
                </a:lnTo>
                <a:lnTo>
                  <a:pt x="414527" y="45338"/>
                </a:lnTo>
                <a:close/>
              </a:path>
              <a:path w="1477645" h="104139">
                <a:moveTo>
                  <a:pt x="505206" y="45338"/>
                </a:moveTo>
                <a:lnTo>
                  <a:pt x="453389" y="45338"/>
                </a:lnTo>
                <a:lnTo>
                  <a:pt x="453389" y="58293"/>
                </a:lnTo>
                <a:lnTo>
                  <a:pt x="505206" y="58293"/>
                </a:lnTo>
                <a:lnTo>
                  <a:pt x="505206" y="45338"/>
                </a:lnTo>
                <a:close/>
              </a:path>
              <a:path w="1477645" h="104139">
                <a:moveTo>
                  <a:pt x="595884" y="45338"/>
                </a:moveTo>
                <a:lnTo>
                  <a:pt x="544067" y="45338"/>
                </a:lnTo>
                <a:lnTo>
                  <a:pt x="544067" y="58293"/>
                </a:lnTo>
                <a:lnTo>
                  <a:pt x="595884" y="58293"/>
                </a:lnTo>
                <a:lnTo>
                  <a:pt x="595884" y="45338"/>
                </a:lnTo>
                <a:close/>
              </a:path>
              <a:path w="1477645" h="104139">
                <a:moveTo>
                  <a:pt x="686562" y="45338"/>
                </a:moveTo>
                <a:lnTo>
                  <a:pt x="634746" y="45338"/>
                </a:lnTo>
                <a:lnTo>
                  <a:pt x="634746" y="58293"/>
                </a:lnTo>
                <a:lnTo>
                  <a:pt x="686562" y="58293"/>
                </a:lnTo>
                <a:lnTo>
                  <a:pt x="686562" y="45338"/>
                </a:lnTo>
                <a:close/>
              </a:path>
              <a:path w="1477645" h="104139">
                <a:moveTo>
                  <a:pt x="777239" y="45338"/>
                </a:moveTo>
                <a:lnTo>
                  <a:pt x="725424" y="45338"/>
                </a:lnTo>
                <a:lnTo>
                  <a:pt x="725424" y="58293"/>
                </a:lnTo>
                <a:lnTo>
                  <a:pt x="777239" y="58293"/>
                </a:lnTo>
                <a:lnTo>
                  <a:pt x="777239" y="45338"/>
                </a:lnTo>
                <a:close/>
              </a:path>
              <a:path w="1477645" h="104139">
                <a:moveTo>
                  <a:pt x="867917" y="45338"/>
                </a:moveTo>
                <a:lnTo>
                  <a:pt x="816101" y="45338"/>
                </a:lnTo>
                <a:lnTo>
                  <a:pt x="816101" y="58293"/>
                </a:lnTo>
                <a:lnTo>
                  <a:pt x="867917" y="58293"/>
                </a:lnTo>
                <a:lnTo>
                  <a:pt x="867917" y="45338"/>
                </a:lnTo>
                <a:close/>
              </a:path>
              <a:path w="1477645" h="104139">
                <a:moveTo>
                  <a:pt x="958596" y="45338"/>
                </a:moveTo>
                <a:lnTo>
                  <a:pt x="906779" y="45338"/>
                </a:lnTo>
                <a:lnTo>
                  <a:pt x="906779" y="58293"/>
                </a:lnTo>
                <a:lnTo>
                  <a:pt x="958596" y="58293"/>
                </a:lnTo>
                <a:lnTo>
                  <a:pt x="958596" y="45338"/>
                </a:lnTo>
                <a:close/>
              </a:path>
              <a:path w="1477645" h="104139">
                <a:moveTo>
                  <a:pt x="1049274" y="45338"/>
                </a:moveTo>
                <a:lnTo>
                  <a:pt x="997458" y="45338"/>
                </a:lnTo>
                <a:lnTo>
                  <a:pt x="997458" y="58293"/>
                </a:lnTo>
                <a:lnTo>
                  <a:pt x="1049274" y="58293"/>
                </a:lnTo>
                <a:lnTo>
                  <a:pt x="1049274" y="45338"/>
                </a:lnTo>
                <a:close/>
              </a:path>
              <a:path w="1477645" h="104139">
                <a:moveTo>
                  <a:pt x="1139952" y="45338"/>
                </a:moveTo>
                <a:lnTo>
                  <a:pt x="1088136" y="45338"/>
                </a:lnTo>
                <a:lnTo>
                  <a:pt x="1088136" y="58293"/>
                </a:lnTo>
                <a:lnTo>
                  <a:pt x="1139952" y="58293"/>
                </a:lnTo>
                <a:lnTo>
                  <a:pt x="1139952" y="45338"/>
                </a:lnTo>
                <a:close/>
              </a:path>
              <a:path w="1477645" h="104139">
                <a:moveTo>
                  <a:pt x="1230629" y="45338"/>
                </a:moveTo>
                <a:lnTo>
                  <a:pt x="1178814" y="45338"/>
                </a:lnTo>
                <a:lnTo>
                  <a:pt x="1178814" y="58293"/>
                </a:lnTo>
                <a:lnTo>
                  <a:pt x="1230629" y="58293"/>
                </a:lnTo>
                <a:lnTo>
                  <a:pt x="1230629" y="45338"/>
                </a:lnTo>
                <a:close/>
              </a:path>
              <a:path w="1477645" h="104139">
                <a:moveTo>
                  <a:pt x="1321308" y="45338"/>
                </a:moveTo>
                <a:lnTo>
                  <a:pt x="1269491" y="45338"/>
                </a:lnTo>
                <a:lnTo>
                  <a:pt x="1269491" y="58293"/>
                </a:lnTo>
                <a:lnTo>
                  <a:pt x="1321308" y="58293"/>
                </a:lnTo>
                <a:lnTo>
                  <a:pt x="1321308" y="45338"/>
                </a:lnTo>
                <a:close/>
              </a:path>
              <a:path w="1477645" h="104139">
                <a:moveTo>
                  <a:pt x="1450848" y="52228"/>
                </a:moveTo>
                <a:lnTo>
                  <a:pt x="1381887" y="92456"/>
                </a:lnTo>
                <a:lnTo>
                  <a:pt x="1380744" y="96393"/>
                </a:lnTo>
                <a:lnTo>
                  <a:pt x="1382649" y="99568"/>
                </a:lnTo>
                <a:lnTo>
                  <a:pt x="1384427" y="102615"/>
                </a:lnTo>
                <a:lnTo>
                  <a:pt x="1388364" y="103632"/>
                </a:lnTo>
                <a:lnTo>
                  <a:pt x="1466151" y="58293"/>
                </a:lnTo>
                <a:lnTo>
                  <a:pt x="1450848" y="58293"/>
                </a:lnTo>
                <a:lnTo>
                  <a:pt x="1450848" y="52228"/>
                </a:lnTo>
                <a:close/>
              </a:path>
              <a:path w="1477645" h="104139">
                <a:moveTo>
                  <a:pt x="1411986" y="45338"/>
                </a:moveTo>
                <a:lnTo>
                  <a:pt x="1360170" y="45338"/>
                </a:lnTo>
                <a:lnTo>
                  <a:pt x="1360170" y="58293"/>
                </a:lnTo>
                <a:lnTo>
                  <a:pt x="1411986" y="58293"/>
                </a:lnTo>
                <a:lnTo>
                  <a:pt x="1411986" y="45338"/>
                </a:lnTo>
                <a:close/>
              </a:path>
              <a:path w="1477645" h="104139">
                <a:moveTo>
                  <a:pt x="1451555" y="51816"/>
                </a:moveTo>
                <a:lnTo>
                  <a:pt x="1450848" y="52228"/>
                </a:lnTo>
                <a:lnTo>
                  <a:pt x="1450848" y="58293"/>
                </a:lnTo>
                <a:lnTo>
                  <a:pt x="1464437" y="58293"/>
                </a:lnTo>
                <a:lnTo>
                  <a:pt x="1464437" y="57404"/>
                </a:lnTo>
                <a:lnTo>
                  <a:pt x="1461135" y="57404"/>
                </a:lnTo>
                <a:lnTo>
                  <a:pt x="1451555" y="51816"/>
                </a:lnTo>
                <a:close/>
              </a:path>
              <a:path w="1477645" h="104139">
                <a:moveTo>
                  <a:pt x="1466151" y="45338"/>
                </a:moveTo>
                <a:lnTo>
                  <a:pt x="1464437" y="45338"/>
                </a:lnTo>
                <a:lnTo>
                  <a:pt x="1464437" y="58293"/>
                </a:lnTo>
                <a:lnTo>
                  <a:pt x="1466151" y="58293"/>
                </a:lnTo>
                <a:lnTo>
                  <a:pt x="1477263" y="51816"/>
                </a:lnTo>
                <a:lnTo>
                  <a:pt x="1466151" y="45338"/>
                </a:lnTo>
                <a:close/>
              </a:path>
              <a:path w="1477645" h="104139">
                <a:moveTo>
                  <a:pt x="1461135" y="46227"/>
                </a:moveTo>
                <a:lnTo>
                  <a:pt x="1451555" y="51816"/>
                </a:lnTo>
                <a:lnTo>
                  <a:pt x="1461135" y="57404"/>
                </a:lnTo>
                <a:lnTo>
                  <a:pt x="1461135" y="46227"/>
                </a:lnTo>
                <a:close/>
              </a:path>
              <a:path w="1477645" h="104139">
                <a:moveTo>
                  <a:pt x="1464437" y="46227"/>
                </a:moveTo>
                <a:lnTo>
                  <a:pt x="1461135" y="46227"/>
                </a:lnTo>
                <a:lnTo>
                  <a:pt x="1461135" y="57404"/>
                </a:lnTo>
                <a:lnTo>
                  <a:pt x="1464437" y="57404"/>
                </a:lnTo>
                <a:lnTo>
                  <a:pt x="1464437" y="46227"/>
                </a:lnTo>
                <a:close/>
              </a:path>
              <a:path w="1477645" h="104139">
                <a:moveTo>
                  <a:pt x="1450848" y="51403"/>
                </a:moveTo>
                <a:lnTo>
                  <a:pt x="1450848" y="52228"/>
                </a:lnTo>
                <a:lnTo>
                  <a:pt x="1451555" y="51816"/>
                </a:lnTo>
                <a:lnTo>
                  <a:pt x="1450848" y="51403"/>
                </a:lnTo>
                <a:close/>
              </a:path>
              <a:path w="1477645" h="104139">
                <a:moveTo>
                  <a:pt x="1464437" y="45338"/>
                </a:moveTo>
                <a:lnTo>
                  <a:pt x="1450848" y="45338"/>
                </a:lnTo>
                <a:lnTo>
                  <a:pt x="1450848" y="51403"/>
                </a:lnTo>
                <a:lnTo>
                  <a:pt x="1451555" y="51816"/>
                </a:lnTo>
                <a:lnTo>
                  <a:pt x="1461135" y="46227"/>
                </a:lnTo>
                <a:lnTo>
                  <a:pt x="1464437" y="46227"/>
                </a:lnTo>
                <a:lnTo>
                  <a:pt x="1464437" y="45338"/>
                </a:lnTo>
                <a:close/>
              </a:path>
              <a:path w="1477645" h="104139">
                <a:moveTo>
                  <a:pt x="1388364" y="0"/>
                </a:moveTo>
                <a:lnTo>
                  <a:pt x="1384427" y="1015"/>
                </a:lnTo>
                <a:lnTo>
                  <a:pt x="1382649" y="4063"/>
                </a:lnTo>
                <a:lnTo>
                  <a:pt x="1380744" y="7238"/>
                </a:lnTo>
                <a:lnTo>
                  <a:pt x="1381887" y="11175"/>
                </a:lnTo>
                <a:lnTo>
                  <a:pt x="1450848" y="51403"/>
                </a:lnTo>
                <a:lnTo>
                  <a:pt x="1450848" y="45338"/>
                </a:lnTo>
                <a:lnTo>
                  <a:pt x="1466151" y="45338"/>
                </a:lnTo>
                <a:lnTo>
                  <a:pt x="1388364" y="0"/>
                </a:lnTo>
                <a:close/>
              </a:path>
            </a:pathLst>
          </a:custGeom>
          <a:solidFill>
            <a:srgbClr val="252525"/>
          </a:solidFill>
        </p:spPr>
        <p:txBody>
          <a:bodyPr wrap="square" lIns="0" tIns="0" rIns="0" bIns="0" rtlCol="0"/>
          <a:lstStyle/>
          <a:p>
            <a:endParaRPr/>
          </a:p>
        </p:txBody>
      </p:sp>
      <p:sp>
        <p:nvSpPr>
          <p:cNvPr id="23" name="object 23"/>
          <p:cNvSpPr>
            <a:spLocks noChangeAspect="1"/>
          </p:cNvSpPr>
          <p:nvPr/>
        </p:nvSpPr>
        <p:spPr>
          <a:xfrm>
            <a:off x="7783704" y="2225420"/>
            <a:ext cx="560705" cy="688340"/>
          </a:xfrm>
          <a:custGeom>
            <a:avLst/>
            <a:gdLst/>
            <a:ahLst/>
            <a:cxnLst/>
            <a:rect l="l" t="t" r="r" b="b"/>
            <a:pathLst>
              <a:path w="560704" h="688339">
                <a:moveTo>
                  <a:pt x="560323" y="0"/>
                </a:moveTo>
                <a:lnTo>
                  <a:pt x="547369" y="0"/>
                </a:lnTo>
                <a:lnTo>
                  <a:pt x="547369" y="51816"/>
                </a:lnTo>
                <a:lnTo>
                  <a:pt x="560323" y="51816"/>
                </a:lnTo>
                <a:lnTo>
                  <a:pt x="560323" y="0"/>
                </a:lnTo>
                <a:close/>
              </a:path>
              <a:path w="560704" h="688339">
                <a:moveTo>
                  <a:pt x="560323" y="90678"/>
                </a:moveTo>
                <a:lnTo>
                  <a:pt x="547369" y="90678"/>
                </a:lnTo>
                <a:lnTo>
                  <a:pt x="547369" y="142494"/>
                </a:lnTo>
                <a:lnTo>
                  <a:pt x="560323" y="142494"/>
                </a:lnTo>
                <a:lnTo>
                  <a:pt x="560323" y="90678"/>
                </a:lnTo>
                <a:close/>
              </a:path>
              <a:path w="560704" h="688339">
                <a:moveTo>
                  <a:pt x="560323" y="181356"/>
                </a:moveTo>
                <a:lnTo>
                  <a:pt x="547369" y="181356"/>
                </a:lnTo>
                <a:lnTo>
                  <a:pt x="547369" y="233172"/>
                </a:lnTo>
                <a:lnTo>
                  <a:pt x="560323" y="233172"/>
                </a:lnTo>
                <a:lnTo>
                  <a:pt x="560323" y="181356"/>
                </a:lnTo>
                <a:close/>
              </a:path>
              <a:path w="560704" h="688339">
                <a:moveTo>
                  <a:pt x="560323" y="272034"/>
                </a:moveTo>
                <a:lnTo>
                  <a:pt x="547369" y="272034"/>
                </a:lnTo>
                <a:lnTo>
                  <a:pt x="547369" y="323850"/>
                </a:lnTo>
                <a:lnTo>
                  <a:pt x="560323" y="323850"/>
                </a:lnTo>
                <a:lnTo>
                  <a:pt x="560323" y="272034"/>
                </a:lnTo>
                <a:close/>
              </a:path>
              <a:path w="560704" h="688339">
                <a:moveTo>
                  <a:pt x="560323" y="362712"/>
                </a:moveTo>
                <a:lnTo>
                  <a:pt x="547369" y="362712"/>
                </a:lnTo>
                <a:lnTo>
                  <a:pt x="547369" y="414528"/>
                </a:lnTo>
                <a:lnTo>
                  <a:pt x="560323" y="414528"/>
                </a:lnTo>
                <a:lnTo>
                  <a:pt x="560323" y="362712"/>
                </a:lnTo>
                <a:close/>
              </a:path>
              <a:path w="560704" h="688339">
                <a:moveTo>
                  <a:pt x="560323" y="453390"/>
                </a:moveTo>
                <a:lnTo>
                  <a:pt x="547369" y="453390"/>
                </a:lnTo>
                <a:lnTo>
                  <a:pt x="547369" y="505206"/>
                </a:lnTo>
                <a:lnTo>
                  <a:pt x="560323" y="505206"/>
                </a:lnTo>
                <a:lnTo>
                  <a:pt x="560323" y="453390"/>
                </a:lnTo>
                <a:close/>
              </a:path>
              <a:path w="560704" h="688339">
                <a:moveTo>
                  <a:pt x="560323" y="544068"/>
                </a:moveTo>
                <a:lnTo>
                  <a:pt x="547369" y="544068"/>
                </a:lnTo>
                <a:lnTo>
                  <a:pt x="547369" y="595884"/>
                </a:lnTo>
                <a:lnTo>
                  <a:pt x="560323" y="595884"/>
                </a:lnTo>
                <a:lnTo>
                  <a:pt x="560323" y="544068"/>
                </a:lnTo>
                <a:close/>
              </a:path>
              <a:path w="560704" h="688339">
                <a:moveTo>
                  <a:pt x="553846" y="629793"/>
                </a:moveTo>
                <a:lnTo>
                  <a:pt x="503682" y="629793"/>
                </a:lnTo>
                <a:lnTo>
                  <a:pt x="503682" y="642747"/>
                </a:lnTo>
                <a:lnTo>
                  <a:pt x="557403" y="642747"/>
                </a:lnTo>
                <a:lnTo>
                  <a:pt x="560323" y="639953"/>
                </a:lnTo>
                <a:lnTo>
                  <a:pt x="560323" y="636270"/>
                </a:lnTo>
                <a:lnTo>
                  <a:pt x="547369" y="636270"/>
                </a:lnTo>
                <a:lnTo>
                  <a:pt x="547369" y="634746"/>
                </a:lnTo>
                <a:lnTo>
                  <a:pt x="548893" y="634746"/>
                </a:lnTo>
                <a:lnTo>
                  <a:pt x="553846" y="629793"/>
                </a:lnTo>
                <a:close/>
              </a:path>
              <a:path w="560704" h="688339">
                <a:moveTo>
                  <a:pt x="548893" y="634746"/>
                </a:moveTo>
                <a:lnTo>
                  <a:pt x="547369" y="634746"/>
                </a:lnTo>
                <a:lnTo>
                  <a:pt x="547369" y="636270"/>
                </a:lnTo>
                <a:lnTo>
                  <a:pt x="548893" y="634746"/>
                </a:lnTo>
                <a:close/>
              </a:path>
              <a:path w="560704" h="688339">
                <a:moveTo>
                  <a:pt x="560323" y="634746"/>
                </a:moveTo>
                <a:lnTo>
                  <a:pt x="548893" y="634746"/>
                </a:lnTo>
                <a:lnTo>
                  <a:pt x="547369" y="636270"/>
                </a:lnTo>
                <a:lnTo>
                  <a:pt x="560323" y="636270"/>
                </a:lnTo>
                <a:lnTo>
                  <a:pt x="560323" y="634746"/>
                </a:lnTo>
                <a:close/>
              </a:path>
              <a:path w="560704" h="688339">
                <a:moveTo>
                  <a:pt x="464819" y="629793"/>
                </a:moveTo>
                <a:lnTo>
                  <a:pt x="413003" y="629793"/>
                </a:lnTo>
                <a:lnTo>
                  <a:pt x="413003" y="642747"/>
                </a:lnTo>
                <a:lnTo>
                  <a:pt x="464819" y="642747"/>
                </a:lnTo>
                <a:lnTo>
                  <a:pt x="464819" y="629793"/>
                </a:lnTo>
                <a:close/>
              </a:path>
              <a:path w="560704" h="688339">
                <a:moveTo>
                  <a:pt x="374141" y="629793"/>
                </a:moveTo>
                <a:lnTo>
                  <a:pt x="322325" y="629793"/>
                </a:lnTo>
                <a:lnTo>
                  <a:pt x="322325" y="642747"/>
                </a:lnTo>
                <a:lnTo>
                  <a:pt x="374141" y="642747"/>
                </a:lnTo>
                <a:lnTo>
                  <a:pt x="374141" y="629793"/>
                </a:lnTo>
                <a:close/>
              </a:path>
              <a:path w="560704" h="688339">
                <a:moveTo>
                  <a:pt x="283463" y="629793"/>
                </a:moveTo>
                <a:lnTo>
                  <a:pt x="231648" y="629793"/>
                </a:lnTo>
                <a:lnTo>
                  <a:pt x="231648" y="642747"/>
                </a:lnTo>
                <a:lnTo>
                  <a:pt x="283463" y="642747"/>
                </a:lnTo>
                <a:lnTo>
                  <a:pt x="283463" y="629793"/>
                </a:lnTo>
                <a:close/>
              </a:path>
              <a:path w="560704" h="688339">
                <a:moveTo>
                  <a:pt x="192786" y="629793"/>
                </a:moveTo>
                <a:lnTo>
                  <a:pt x="140970" y="629793"/>
                </a:lnTo>
                <a:lnTo>
                  <a:pt x="140970" y="642747"/>
                </a:lnTo>
                <a:lnTo>
                  <a:pt x="192786" y="642747"/>
                </a:lnTo>
                <a:lnTo>
                  <a:pt x="192786" y="629793"/>
                </a:lnTo>
                <a:close/>
              </a:path>
              <a:path w="560704" h="688339">
                <a:moveTo>
                  <a:pt x="88900" y="584454"/>
                </a:moveTo>
                <a:lnTo>
                  <a:pt x="85725" y="586232"/>
                </a:lnTo>
                <a:lnTo>
                  <a:pt x="0" y="636270"/>
                </a:lnTo>
                <a:lnTo>
                  <a:pt x="85725" y="686308"/>
                </a:lnTo>
                <a:lnTo>
                  <a:pt x="88900" y="688213"/>
                </a:lnTo>
                <a:lnTo>
                  <a:pt x="92837" y="687070"/>
                </a:lnTo>
                <a:lnTo>
                  <a:pt x="96392" y="680974"/>
                </a:lnTo>
                <a:lnTo>
                  <a:pt x="95376" y="677037"/>
                </a:lnTo>
                <a:lnTo>
                  <a:pt x="92328" y="675132"/>
                </a:lnTo>
                <a:lnTo>
                  <a:pt x="35287" y="641858"/>
                </a:lnTo>
                <a:lnTo>
                  <a:pt x="16128" y="641858"/>
                </a:lnTo>
                <a:lnTo>
                  <a:pt x="16128" y="630682"/>
                </a:lnTo>
                <a:lnTo>
                  <a:pt x="35287" y="630682"/>
                </a:lnTo>
                <a:lnTo>
                  <a:pt x="95376" y="595630"/>
                </a:lnTo>
                <a:lnTo>
                  <a:pt x="96392" y="591693"/>
                </a:lnTo>
                <a:lnTo>
                  <a:pt x="94614" y="588645"/>
                </a:lnTo>
                <a:lnTo>
                  <a:pt x="92837" y="585470"/>
                </a:lnTo>
                <a:lnTo>
                  <a:pt x="88900" y="584454"/>
                </a:lnTo>
                <a:close/>
              </a:path>
              <a:path w="560704" h="688339">
                <a:moveTo>
                  <a:pt x="102108" y="629793"/>
                </a:moveTo>
                <a:lnTo>
                  <a:pt x="50291" y="629793"/>
                </a:lnTo>
                <a:lnTo>
                  <a:pt x="50291" y="642747"/>
                </a:lnTo>
                <a:lnTo>
                  <a:pt x="102108" y="642747"/>
                </a:lnTo>
                <a:lnTo>
                  <a:pt x="102108" y="629793"/>
                </a:lnTo>
                <a:close/>
              </a:path>
              <a:path w="560704" h="688339">
                <a:moveTo>
                  <a:pt x="16128" y="630682"/>
                </a:moveTo>
                <a:lnTo>
                  <a:pt x="16128" y="641858"/>
                </a:lnTo>
                <a:lnTo>
                  <a:pt x="25708" y="636270"/>
                </a:lnTo>
                <a:lnTo>
                  <a:pt x="16128" y="630682"/>
                </a:lnTo>
                <a:close/>
              </a:path>
              <a:path w="560704" h="688339">
                <a:moveTo>
                  <a:pt x="25708" y="636270"/>
                </a:moveTo>
                <a:lnTo>
                  <a:pt x="16128" y="641858"/>
                </a:lnTo>
                <a:lnTo>
                  <a:pt x="35287" y="641858"/>
                </a:lnTo>
                <a:lnTo>
                  <a:pt x="25708" y="636270"/>
                </a:lnTo>
                <a:close/>
              </a:path>
              <a:path w="560704" h="688339">
                <a:moveTo>
                  <a:pt x="35287" y="630682"/>
                </a:moveTo>
                <a:lnTo>
                  <a:pt x="16128" y="630682"/>
                </a:lnTo>
                <a:lnTo>
                  <a:pt x="25708" y="636270"/>
                </a:lnTo>
                <a:lnTo>
                  <a:pt x="35287" y="630682"/>
                </a:lnTo>
                <a:close/>
              </a:path>
            </a:pathLst>
          </a:custGeom>
          <a:solidFill>
            <a:srgbClr val="252525"/>
          </a:solidFill>
        </p:spPr>
        <p:txBody>
          <a:bodyPr wrap="square" lIns="0" tIns="0" rIns="0" bIns="0" rtlCol="0"/>
          <a:lstStyle/>
          <a:p>
            <a:endParaRPr/>
          </a:p>
        </p:txBody>
      </p:sp>
      <p:sp>
        <p:nvSpPr>
          <p:cNvPr id="24" name="object 24"/>
          <p:cNvSpPr txBox="1">
            <a:spLocks noChangeAspect="1"/>
          </p:cNvSpPr>
          <p:nvPr/>
        </p:nvSpPr>
        <p:spPr>
          <a:xfrm>
            <a:off x="8431785" y="2463292"/>
            <a:ext cx="591185" cy="259045"/>
          </a:xfrm>
          <a:prstGeom prst="rect">
            <a:avLst/>
          </a:prstGeom>
        </p:spPr>
        <p:txBody>
          <a:bodyPr vert="horz" wrap="square" lIns="0" tIns="12700" rIns="0" bIns="0" rtlCol="0">
            <a:spAutoFit/>
          </a:bodyPr>
          <a:lstStyle/>
          <a:p>
            <a:pPr marL="12700">
              <a:spcBef>
                <a:spcPts val="100"/>
              </a:spcBef>
            </a:pPr>
            <a:r>
              <a:rPr sz="1600" dirty="0">
                <a:solidFill>
                  <a:srgbClr val="252525"/>
                </a:solidFill>
                <a:latin typeface="Arial MT"/>
                <a:cs typeface="Arial MT"/>
              </a:rPr>
              <a:t>create</a:t>
            </a:r>
            <a:endParaRPr sz="1600" dirty="0">
              <a:latin typeface="Arial MT"/>
              <a:cs typeface="Arial MT"/>
            </a:endParaRPr>
          </a:p>
        </p:txBody>
      </p:sp>
      <p:sp>
        <p:nvSpPr>
          <p:cNvPr id="25" name="object 25"/>
          <p:cNvSpPr txBox="1">
            <a:spLocks noGrp="1"/>
          </p:cNvSpPr>
          <p:nvPr>
            <p:ph type="title"/>
          </p:nvPr>
        </p:nvSpPr>
        <p:spPr>
          <a:xfrm>
            <a:off x="2073402" y="227075"/>
            <a:ext cx="8935720" cy="650240"/>
          </a:xfrm>
          <a:prstGeom prst="rect">
            <a:avLst/>
          </a:prstGeom>
        </p:spPr>
        <p:txBody>
          <a:bodyPr vert="horz" wrap="square" lIns="0" tIns="12065" rIns="0" bIns="0" rtlCol="0" anchor="ctr">
            <a:spAutoFit/>
          </a:bodyPr>
          <a:lstStyle/>
          <a:p>
            <a:pPr marL="12700">
              <a:lnSpc>
                <a:spcPct val="100000"/>
              </a:lnSpc>
              <a:spcBef>
                <a:spcPts val="95"/>
              </a:spcBef>
            </a:pPr>
            <a:r>
              <a:rPr lang="en-SG" sz="4100" spc="5" dirty="0" err="1">
                <a:solidFill>
                  <a:schemeClr val="bg2"/>
                </a:solidFill>
              </a:rPr>
              <a:t>Sportsync</a:t>
            </a:r>
            <a:r>
              <a:rPr lang="en-SG" sz="4100" spc="5" dirty="0">
                <a:solidFill>
                  <a:schemeClr val="bg2"/>
                </a:solidFill>
              </a:rPr>
              <a:t> Booking </a:t>
            </a:r>
            <a:r>
              <a:rPr sz="4100" spc="5" dirty="0">
                <a:solidFill>
                  <a:schemeClr val="bg2"/>
                </a:solidFill>
              </a:rPr>
              <a:t>Framework</a:t>
            </a:r>
            <a:endParaRPr sz="4100" dirty="0">
              <a:solidFill>
                <a:schemeClr val="bg2"/>
              </a:solidFill>
            </a:endParaRPr>
          </a:p>
        </p:txBody>
      </p:sp>
      <p:sp>
        <p:nvSpPr>
          <p:cNvPr id="28" name="object 25">
            <a:extLst>
              <a:ext uri="{FF2B5EF4-FFF2-40B4-BE49-F238E27FC236}">
                <a16:creationId xmlns:a16="http://schemas.microsoft.com/office/drawing/2014/main" id="{B16CFF70-9EFE-AD78-0057-9B864D0DADFD}"/>
              </a:ext>
            </a:extLst>
          </p:cNvPr>
          <p:cNvSpPr txBox="1"/>
          <p:nvPr/>
        </p:nvSpPr>
        <p:spPr>
          <a:xfrm>
            <a:off x="2134965" y="5924342"/>
            <a:ext cx="8268906" cy="384721"/>
          </a:xfrm>
          <a:prstGeom prst="rect">
            <a:avLst/>
          </a:prstGeom>
        </p:spPr>
        <p:txBody>
          <a:bodyPr vert="horz" wrap="square" lIns="0" tIns="0" rIns="0" bIns="0" rtlCol="0">
            <a:spAutoFit/>
          </a:bodyPr>
          <a:lstStyle/>
          <a:p>
            <a:pPr marR="30480" algn="ctr">
              <a:lnSpc>
                <a:spcPts val="2970"/>
              </a:lnSpc>
            </a:pPr>
            <a:r>
              <a:rPr sz="2700" i="1" spc="-5" dirty="0">
                <a:solidFill>
                  <a:srgbClr val="FF0000"/>
                </a:solidFill>
                <a:latin typeface="Arial"/>
                <a:cs typeface="Arial"/>
              </a:rPr>
              <a:t>Strategy</a:t>
            </a:r>
            <a:r>
              <a:rPr sz="2700" i="1" spc="30" dirty="0">
                <a:solidFill>
                  <a:srgbClr val="FF0000"/>
                </a:solidFill>
                <a:latin typeface="Arial"/>
                <a:cs typeface="Arial"/>
              </a:rPr>
              <a:t> </a:t>
            </a:r>
            <a:r>
              <a:rPr sz="2700" i="1" spc="-5" dirty="0">
                <a:solidFill>
                  <a:srgbClr val="FF0000"/>
                </a:solidFill>
                <a:latin typeface="Arial"/>
                <a:cs typeface="Arial"/>
              </a:rPr>
              <a:t>Design</a:t>
            </a:r>
            <a:r>
              <a:rPr sz="2700" i="1" spc="15" dirty="0">
                <a:solidFill>
                  <a:srgbClr val="FF0000"/>
                </a:solidFill>
                <a:latin typeface="Arial"/>
                <a:cs typeface="Arial"/>
              </a:rPr>
              <a:t> </a:t>
            </a:r>
            <a:r>
              <a:rPr sz="2700" i="1" spc="-5" dirty="0">
                <a:solidFill>
                  <a:srgbClr val="FF0000"/>
                </a:solidFill>
                <a:latin typeface="Arial"/>
                <a:cs typeface="Arial"/>
              </a:rPr>
              <a:t>+</a:t>
            </a:r>
            <a:r>
              <a:rPr sz="2700" i="1" spc="5" dirty="0">
                <a:solidFill>
                  <a:srgbClr val="FF0000"/>
                </a:solidFill>
                <a:latin typeface="Arial"/>
                <a:cs typeface="Arial"/>
              </a:rPr>
              <a:t> </a:t>
            </a:r>
            <a:r>
              <a:rPr sz="2700" i="1" spc="-5" dirty="0">
                <a:solidFill>
                  <a:srgbClr val="FF0000"/>
                </a:solidFill>
                <a:latin typeface="Arial"/>
                <a:cs typeface="Arial"/>
              </a:rPr>
              <a:t>Factory</a:t>
            </a:r>
            <a:r>
              <a:rPr sz="2700" i="1" spc="25" dirty="0">
                <a:solidFill>
                  <a:srgbClr val="FF0000"/>
                </a:solidFill>
                <a:latin typeface="Arial"/>
                <a:cs typeface="Arial"/>
              </a:rPr>
              <a:t> </a:t>
            </a:r>
            <a:r>
              <a:rPr sz="2700" i="1" spc="-5" dirty="0">
                <a:solidFill>
                  <a:srgbClr val="FF0000"/>
                </a:solidFill>
                <a:latin typeface="Arial"/>
                <a:cs typeface="Arial"/>
              </a:rPr>
              <a:t>Design</a:t>
            </a:r>
            <a:r>
              <a:rPr sz="2700" i="1" spc="20" dirty="0">
                <a:solidFill>
                  <a:srgbClr val="FF0000"/>
                </a:solidFill>
                <a:latin typeface="Arial"/>
                <a:cs typeface="Arial"/>
              </a:rPr>
              <a:t> </a:t>
            </a:r>
            <a:r>
              <a:rPr sz="2700" i="1" spc="-5" dirty="0">
                <a:solidFill>
                  <a:srgbClr val="FF0000"/>
                </a:solidFill>
                <a:latin typeface="Arial"/>
                <a:cs typeface="Arial"/>
              </a:rPr>
              <a:t>+</a:t>
            </a:r>
            <a:r>
              <a:rPr sz="2700" i="1" spc="5" dirty="0">
                <a:solidFill>
                  <a:srgbClr val="FF0000"/>
                </a:solidFill>
                <a:latin typeface="Arial"/>
                <a:cs typeface="Arial"/>
              </a:rPr>
              <a:t> </a:t>
            </a:r>
            <a:r>
              <a:rPr sz="2700" i="1" spc="-5" dirty="0">
                <a:solidFill>
                  <a:srgbClr val="FF0000"/>
                </a:solidFill>
                <a:latin typeface="Arial"/>
                <a:cs typeface="Arial"/>
              </a:rPr>
              <a:t>Dynamic</a:t>
            </a:r>
            <a:r>
              <a:rPr sz="2700" i="1" dirty="0">
                <a:solidFill>
                  <a:srgbClr val="FF0000"/>
                </a:solidFill>
                <a:latin typeface="Arial"/>
                <a:cs typeface="Arial"/>
              </a:rPr>
              <a:t> </a:t>
            </a:r>
            <a:r>
              <a:rPr sz="2700" i="1" spc="-5" dirty="0">
                <a:solidFill>
                  <a:srgbClr val="FF0000"/>
                </a:solidFill>
                <a:latin typeface="Arial"/>
                <a:cs typeface="Arial"/>
              </a:rPr>
              <a:t>Loading</a:t>
            </a:r>
            <a:endParaRPr sz="2700" dirty="0">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5" name="object 25"/>
          <p:cNvSpPr txBox="1">
            <a:spLocks noGrp="1"/>
          </p:cNvSpPr>
          <p:nvPr>
            <p:ph type="title"/>
          </p:nvPr>
        </p:nvSpPr>
        <p:spPr>
          <a:xfrm>
            <a:off x="1910842" y="230633"/>
            <a:ext cx="8935720" cy="643125"/>
          </a:xfrm>
          <a:prstGeom prst="rect">
            <a:avLst/>
          </a:prstGeom>
        </p:spPr>
        <p:txBody>
          <a:bodyPr vert="horz" wrap="square" lIns="0" tIns="12065" rIns="0" bIns="0" rtlCol="0" anchor="ctr">
            <a:spAutoFit/>
          </a:bodyPr>
          <a:lstStyle/>
          <a:p>
            <a:pPr marL="12700" algn="ctr">
              <a:lnSpc>
                <a:spcPct val="100000"/>
              </a:lnSpc>
              <a:spcBef>
                <a:spcPts val="95"/>
              </a:spcBef>
            </a:pPr>
            <a:r>
              <a:rPr lang="en-SG" sz="4100" spc="5" dirty="0">
                <a:solidFill>
                  <a:schemeClr val="bg2"/>
                </a:solidFill>
              </a:rPr>
              <a:t>Façade Structural pattern</a:t>
            </a:r>
            <a:endParaRPr lang="en-SG" sz="4100" dirty="0">
              <a:solidFill>
                <a:schemeClr val="bg2"/>
              </a:solidFill>
            </a:endParaRPr>
          </a:p>
        </p:txBody>
      </p:sp>
      <p:sp>
        <p:nvSpPr>
          <p:cNvPr id="27" name="AutoShape 6">
            <a:extLst>
              <a:ext uri="{FF2B5EF4-FFF2-40B4-BE49-F238E27FC236}">
                <a16:creationId xmlns:a16="http://schemas.microsoft.com/office/drawing/2014/main" id="{53DEDCA3-A78F-42EA-D22D-AD0048578D75}"/>
              </a:ext>
            </a:extLst>
          </p:cNvPr>
          <p:cNvSpPr>
            <a:spLocks noChangeAspect="1" noChangeArrowheads="1"/>
          </p:cNvSpPr>
          <p:nvPr/>
        </p:nvSpPr>
        <p:spPr bwMode="auto">
          <a:xfrm>
            <a:off x="195263" y="757238"/>
            <a:ext cx="11801475" cy="53435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pic>
        <p:nvPicPr>
          <p:cNvPr id="2058" name="Picture 10">
            <a:extLst>
              <a:ext uri="{FF2B5EF4-FFF2-40B4-BE49-F238E27FC236}">
                <a16:creationId xmlns:a16="http://schemas.microsoft.com/office/drawing/2014/main" id="{D47ED913-6D86-5CB3-C3DA-CEA44BAA42C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058" b="4304"/>
          <a:stretch/>
        </p:blipFill>
        <p:spPr bwMode="auto">
          <a:xfrm>
            <a:off x="804919" y="820595"/>
            <a:ext cx="10488534" cy="6159325"/>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a:extLst>
              <a:ext uri="{FF2B5EF4-FFF2-40B4-BE49-F238E27FC236}">
                <a16:creationId xmlns:a16="http://schemas.microsoft.com/office/drawing/2014/main" id="{128427F7-7750-556F-81AC-D05E1FF79A8D}"/>
              </a:ext>
            </a:extLst>
          </p:cNvPr>
          <p:cNvSpPr txBox="1"/>
          <p:nvPr/>
        </p:nvSpPr>
        <p:spPr>
          <a:xfrm>
            <a:off x="6622869" y="3429000"/>
            <a:ext cx="9043988" cy="1152880"/>
          </a:xfrm>
          <a:prstGeom prst="rect">
            <a:avLst/>
          </a:prstGeom>
        </p:spPr>
        <p:txBody>
          <a:bodyPr vert="horz" wrap="square" lIns="0" tIns="8890" rIns="0" bIns="0" rtlCol="0">
            <a:spAutoFit/>
          </a:bodyPr>
          <a:lstStyle/>
          <a:p>
            <a:pPr marL="624840" lvl="1" indent="-274955">
              <a:lnSpc>
                <a:spcPct val="100000"/>
              </a:lnSpc>
              <a:spcBef>
                <a:spcPts val="509"/>
              </a:spcBef>
              <a:buClr>
                <a:srgbClr val="5FB5CC"/>
              </a:buClr>
              <a:buSzPct val="90000"/>
              <a:buFont typeface="Wingdings"/>
              <a:buChar char=""/>
              <a:tabLst>
                <a:tab pos="624840" algn="l"/>
                <a:tab pos="625475" algn="l"/>
              </a:tabLst>
            </a:pPr>
            <a:r>
              <a:rPr lang="en-US" sz="2200" spc="-15" dirty="0">
                <a:solidFill>
                  <a:schemeClr val="bg1"/>
                </a:solidFill>
                <a:latin typeface="Corbel"/>
                <a:cs typeface="Corbel"/>
              </a:rPr>
              <a:t>Makes</a:t>
            </a:r>
            <a:r>
              <a:rPr lang="en-US" sz="2200" spc="5" dirty="0">
                <a:solidFill>
                  <a:schemeClr val="bg1"/>
                </a:solidFill>
                <a:latin typeface="Corbel"/>
                <a:cs typeface="Corbel"/>
              </a:rPr>
              <a:t> </a:t>
            </a:r>
            <a:r>
              <a:rPr lang="en-US" sz="2200" spc="-5" dirty="0">
                <a:solidFill>
                  <a:schemeClr val="bg1"/>
                </a:solidFill>
                <a:latin typeface="Corbel"/>
                <a:cs typeface="Corbel"/>
              </a:rPr>
              <a:t>code</a:t>
            </a:r>
            <a:r>
              <a:rPr lang="en-US" sz="2200" spc="10" dirty="0">
                <a:solidFill>
                  <a:schemeClr val="bg1"/>
                </a:solidFill>
                <a:latin typeface="Corbel"/>
                <a:cs typeface="Corbel"/>
              </a:rPr>
              <a:t> </a:t>
            </a:r>
            <a:r>
              <a:rPr lang="en-US" sz="2200" spc="-5" dirty="0">
                <a:solidFill>
                  <a:schemeClr val="bg1"/>
                </a:solidFill>
                <a:latin typeface="Corbel"/>
                <a:cs typeface="Corbel"/>
              </a:rPr>
              <a:t>easier</a:t>
            </a:r>
            <a:r>
              <a:rPr lang="en-US" sz="2200" spc="10" dirty="0">
                <a:solidFill>
                  <a:schemeClr val="bg1"/>
                </a:solidFill>
                <a:latin typeface="Corbel"/>
                <a:cs typeface="Corbel"/>
              </a:rPr>
              <a:t> </a:t>
            </a:r>
            <a:r>
              <a:rPr lang="en-US" sz="2200" spc="-5" dirty="0">
                <a:solidFill>
                  <a:schemeClr val="bg1"/>
                </a:solidFill>
                <a:latin typeface="Corbel"/>
                <a:cs typeface="Corbel"/>
              </a:rPr>
              <a:t>to</a:t>
            </a:r>
            <a:r>
              <a:rPr lang="en-US" sz="2200" spc="5" dirty="0">
                <a:solidFill>
                  <a:schemeClr val="bg1"/>
                </a:solidFill>
                <a:latin typeface="Corbel"/>
                <a:cs typeface="Corbel"/>
              </a:rPr>
              <a:t> </a:t>
            </a:r>
            <a:r>
              <a:rPr lang="en-US" sz="2200" spc="-5" dirty="0">
                <a:solidFill>
                  <a:schemeClr val="bg1"/>
                </a:solidFill>
                <a:latin typeface="Corbel"/>
                <a:cs typeface="Corbel"/>
              </a:rPr>
              <a:t>use</a:t>
            </a:r>
            <a:r>
              <a:rPr lang="en-US" sz="2200" spc="10" dirty="0">
                <a:solidFill>
                  <a:schemeClr val="bg1"/>
                </a:solidFill>
                <a:latin typeface="Corbel"/>
                <a:cs typeface="Corbel"/>
              </a:rPr>
              <a:t> </a:t>
            </a:r>
            <a:r>
              <a:rPr lang="en-US" sz="2200" spc="-5" dirty="0">
                <a:solidFill>
                  <a:schemeClr val="bg1"/>
                </a:solidFill>
                <a:latin typeface="Corbel"/>
                <a:cs typeface="Corbel"/>
              </a:rPr>
              <a:t>and</a:t>
            </a:r>
            <a:r>
              <a:rPr lang="en-US" sz="2200" dirty="0">
                <a:solidFill>
                  <a:schemeClr val="bg1"/>
                </a:solidFill>
                <a:latin typeface="Corbel"/>
                <a:cs typeface="Corbel"/>
              </a:rPr>
              <a:t> </a:t>
            </a:r>
            <a:r>
              <a:rPr lang="en-US" sz="2200" spc="-5" dirty="0">
                <a:solidFill>
                  <a:schemeClr val="bg1"/>
                </a:solidFill>
                <a:latin typeface="Corbel"/>
                <a:cs typeface="Corbel"/>
              </a:rPr>
              <a:t>understand</a:t>
            </a:r>
            <a:endParaRPr lang="en-US" sz="2200" dirty="0">
              <a:solidFill>
                <a:schemeClr val="bg1"/>
              </a:solidFill>
              <a:latin typeface="Corbel"/>
              <a:cs typeface="Corbel"/>
            </a:endParaRPr>
          </a:p>
          <a:p>
            <a:pPr marL="624840" lvl="1" indent="-274955">
              <a:lnSpc>
                <a:spcPct val="100000"/>
              </a:lnSpc>
              <a:spcBef>
                <a:spcPts val="480"/>
              </a:spcBef>
              <a:buClr>
                <a:srgbClr val="5FB5CC"/>
              </a:buClr>
              <a:buSzPct val="90000"/>
              <a:buFont typeface="Wingdings"/>
              <a:buChar char=""/>
              <a:tabLst>
                <a:tab pos="624840" algn="l"/>
                <a:tab pos="625475" algn="l"/>
              </a:tabLst>
            </a:pPr>
            <a:r>
              <a:rPr lang="en-US" sz="2200" spc="-10" dirty="0">
                <a:solidFill>
                  <a:schemeClr val="bg1"/>
                </a:solidFill>
                <a:latin typeface="Corbel"/>
                <a:cs typeface="Corbel"/>
              </a:rPr>
              <a:t>Reduces</a:t>
            </a:r>
            <a:r>
              <a:rPr lang="en-US" sz="2200" spc="25" dirty="0">
                <a:solidFill>
                  <a:schemeClr val="bg1"/>
                </a:solidFill>
                <a:latin typeface="Corbel"/>
                <a:cs typeface="Corbel"/>
              </a:rPr>
              <a:t> </a:t>
            </a:r>
            <a:r>
              <a:rPr lang="en-US" sz="2200" spc="-5" dirty="0">
                <a:solidFill>
                  <a:schemeClr val="bg1"/>
                </a:solidFill>
                <a:latin typeface="Corbel"/>
                <a:cs typeface="Corbel"/>
              </a:rPr>
              <a:t>dependencies</a:t>
            </a:r>
            <a:r>
              <a:rPr lang="en-US" sz="2200" spc="20" dirty="0">
                <a:solidFill>
                  <a:schemeClr val="bg1"/>
                </a:solidFill>
                <a:latin typeface="Corbel"/>
                <a:cs typeface="Corbel"/>
              </a:rPr>
              <a:t> </a:t>
            </a:r>
            <a:r>
              <a:rPr lang="en-US" sz="2200" spc="-5" dirty="0">
                <a:solidFill>
                  <a:schemeClr val="bg1"/>
                </a:solidFill>
                <a:latin typeface="Corbel"/>
                <a:cs typeface="Corbel"/>
              </a:rPr>
              <a:t>on</a:t>
            </a:r>
            <a:r>
              <a:rPr lang="en-US" sz="2200" spc="-10" dirty="0">
                <a:solidFill>
                  <a:schemeClr val="bg1"/>
                </a:solidFill>
                <a:latin typeface="Corbel"/>
                <a:cs typeface="Corbel"/>
              </a:rPr>
              <a:t> classes</a:t>
            </a:r>
            <a:endParaRPr lang="en-US" sz="2200" dirty="0">
              <a:solidFill>
                <a:schemeClr val="bg1"/>
              </a:solidFill>
              <a:latin typeface="Corbel"/>
              <a:cs typeface="Corbel"/>
            </a:endParaRPr>
          </a:p>
          <a:p>
            <a:pPr marL="624840" lvl="1" indent="-274955">
              <a:lnSpc>
                <a:spcPct val="100000"/>
              </a:lnSpc>
              <a:spcBef>
                <a:spcPts val="480"/>
              </a:spcBef>
              <a:buClr>
                <a:srgbClr val="5FB5CC"/>
              </a:buClr>
              <a:buSzPct val="90000"/>
              <a:buFont typeface="Wingdings"/>
              <a:buChar char=""/>
              <a:tabLst>
                <a:tab pos="624840" algn="l"/>
                <a:tab pos="625475" algn="l"/>
              </a:tabLst>
            </a:pPr>
            <a:r>
              <a:rPr lang="en-US" sz="2200" spc="-5" dirty="0">
                <a:solidFill>
                  <a:schemeClr val="bg1"/>
                </a:solidFill>
                <a:latin typeface="Corbel"/>
                <a:cs typeface="Corbel"/>
              </a:rPr>
              <a:t>Decouples</a:t>
            </a:r>
            <a:r>
              <a:rPr lang="en-US" sz="2200" spc="5" dirty="0">
                <a:solidFill>
                  <a:schemeClr val="bg1"/>
                </a:solidFill>
                <a:latin typeface="Corbel"/>
                <a:cs typeface="Corbel"/>
              </a:rPr>
              <a:t> </a:t>
            </a:r>
            <a:r>
              <a:rPr lang="en-US" sz="2200" spc="-5" dirty="0">
                <a:solidFill>
                  <a:schemeClr val="bg1"/>
                </a:solidFill>
                <a:latin typeface="Corbel"/>
                <a:cs typeface="Corbel"/>
              </a:rPr>
              <a:t>a</a:t>
            </a:r>
            <a:r>
              <a:rPr lang="en-US" sz="2200" spc="5" dirty="0">
                <a:solidFill>
                  <a:schemeClr val="bg1"/>
                </a:solidFill>
                <a:latin typeface="Corbel"/>
                <a:cs typeface="Corbel"/>
              </a:rPr>
              <a:t> </a:t>
            </a:r>
            <a:r>
              <a:rPr lang="en-US" sz="2200" spc="-5" dirty="0">
                <a:solidFill>
                  <a:schemeClr val="bg1"/>
                </a:solidFill>
                <a:latin typeface="Corbel"/>
                <a:cs typeface="Corbel"/>
              </a:rPr>
              <a:t>client</a:t>
            </a:r>
            <a:r>
              <a:rPr lang="en-US" sz="2200" dirty="0">
                <a:solidFill>
                  <a:schemeClr val="bg1"/>
                </a:solidFill>
                <a:latin typeface="Corbel"/>
                <a:cs typeface="Corbel"/>
              </a:rPr>
              <a:t> </a:t>
            </a:r>
            <a:r>
              <a:rPr lang="en-US" sz="2200" spc="-5" dirty="0">
                <a:solidFill>
                  <a:schemeClr val="bg1"/>
                </a:solidFill>
                <a:latin typeface="Corbel"/>
                <a:cs typeface="Corbel"/>
              </a:rPr>
              <a:t>from</a:t>
            </a:r>
            <a:r>
              <a:rPr lang="en-US" sz="2200" spc="5" dirty="0">
                <a:solidFill>
                  <a:schemeClr val="bg1"/>
                </a:solidFill>
                <a:latin typeface="Corbel"/>
                <a:cs typeface="Corbel"/>
              </a:rPr>
              <a:t> </a:t>
            </a:r>
            <a:r>
              <a:rPr lang="en-US" sz="2200" spc="-5" dirty="0">
                <a:solidFill>
                  <a:schemeClr val="bg1"/>
                </a:solidFill>
                <a:latin typeface="Corbel"/>
                <a:cs typeface="Corbel"/>
              </a:rPr>
              <a:t>a</a:t>
            </a:r>
            <a:r>
              <a:rPr lang="en-US" sz="2200" dirty="0">
                <a:solidFill>
                  <a:schemeClr val="bg1"/>
                </a:solidFill>
                <a:latin typeface="Corbel"/>
                <a:cs typeface="Corbel"/>
              </a:rPr>
              <a:t> </a:t>
            </a:r>
            <a:r>
              <a:rPr lang="en-US" sz="2200" spc="-10" dirty="0">
                <a:solidFill>
                  <a:schemeClr val="bg1"/>
                </a:solidFill>
                <a:latin typeface="Corbel"/>
                <a:cs typeface="Corbel"/>
              </a:rPr>
              <a:t>complex</a:t>
            </a:r>
            <a:r>
              <a:rPr lang="en-US" sz="2200" spc="10" dirty="0">
                <a:solidFill>
                  <a:schemeClr val="bg1"/>
                </a:solidFill>
                <a:latin typeface="Corbel"/>
                <a:cs typeface="Corbel"/>
              </a:rPr>
              <a:t> </a:t>
            </a:r>
            <a:r>
              <a:rPr lang="en-US" sz="2200" spc="-10" dirty="0">
                <a:solidFill>
                  <a:schemeClr val="bg1"/>
                </a:solidFill>
                <a:latin typeface="Corbel"/>
                <a:cs typeface="Corbel"/>
              </a:rPr>
              <a:t>system</a:t>
            </a:r>
            <a:endParaRPr lang="en-US" sz="2200" dirty="0">
              <a:solidFill>
                <a:schemeClr val="bg1"/>
              </a:solidFill>
              <a:latin typeface="Corbel"/>
              <a:cs typeface="Corbel"/>
            </a:endParaRPr>
          </a:p>
        </p:txBody>
      </p:sp>
    </p:spTree>
    <p:extLst>
      <p:ext uri="{BB962C8B-B14F-4D97-AF65-F5344CB8AC3E}">
        <p14:creationId xmlns:p14="http://schemas.microsoft.com/office/powerpoint/2010/main" val="2224212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A close-up of hands holding a trophy&#10;&#10;Description automatically generated">
            <a:extLst>
              <a:ext uri="{FF2B5EF4-FFF2-40B4-BE49-F238E27FC236}">
                <a16:creationId xmlns:a16="http://schemas.microsoft.com/office/drawing/2014/main" id="{6A2DF130-160B-FEB3-8600-6515018AF6E1}"/>
              </a:ext>
            </a:extLst>
          </p:cNvPr>
          <p:cNvPicPr>
            <a:picLocks noChangeAspect="1"/>
          </p:cNvPicPr>
          <p:nvPr/>
        </p:nvPicPr>
        <p:blipFill rotWithShape="1">
          <a:blip r:embed="rId5"/>
          <a:srcRect l="22289" r="27665"/>
          <a:stretch/>
        </p:blipFill>
        <p:spPr>
          <a:xfrm>
            <a:off x="-5597" y="10"/>
            <a:ext cx="5516059" cy="6857990"/>
          </a:xfrm>
          <a:prstGeom prst="rect">
            <a:avLst/>
          </a:prstGeom>
        </p:spPr>
      </p:pic>
      <p:grpSp>
        <p:nvGrpSpPr>
          <p:cNvPr id="13" name="Group 12">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5"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3"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5"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69" name="Group 68">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1"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2"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3"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4"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5"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6"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7"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8"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9"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1032" name="Picture 8" descr="What is SHA-256?">
            <a:extLst>
              <a:ext uri="{FF2B5EF4-FFF2-40B4-BE49-F238E27FC236}">
                <a16:creationId xmlns:a16="http://schemas.microsoft.com/office/drawing/2014/main" id="{6C87D5A0-0103-9716-B76E-23FA08D55A0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9986" b="17448"/>
          <a:stretch/>
        </p:blipFill>
        <p:spPr bwMode="auto">
          <a:xfrm>
            <a:off x="6249109" y="4146911"/>
            <a:ext cx="5916195" cy="271289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y Can't I Just Send JWTs Without OAuth? | Nordic APIs |">
            <a:extLst>
              <a:ext uri="{FF2B5EF4-FFF2-40B4-BE49-F238E27FC236}">
                <a16:creationId xmlns:a16="http://schemas.microsoft.com/office/drawing/2014/main" id="{2237764D-6BF5-6DCA-BB12-A31B29B12E5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7808"/>
          <a:stretch/>
        </p:blipFill>
        <p:spPr bwMode="auto">
          <a:xfrm>
            <a:off x="6096000" y="26570"/>
            <a:ext cx="6060650" cy="38925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3632207-89A8-4C94-9C0C-D40AD7058B07}"/>
              </a:ext>
            </a:extLst>
          </p:cNvPr>
          <p:cNvSpPr>
            <a:spLocks noGrp="1"/>
          </p:cNvSpPr>
          <p:nvPr>
            <p:ph type="ctrTitle"/>
          </p:nvPr>
        </p:nvSpPr>
        <p:spPr>
          <a:xfrm>
            <a:off x="6477000" y="1854618"/>
            <a:ext cx="5295900" cy="2387600"/>
          </a:xfrm>
        </p:spPr>
        <p:txBody>
          <a:bodyPr>
            <a:normAutofit/>
          </a:bodyPr>
          <a:lstStyle/>
          <a:p>
            <a:r>
              <a:rPr lang="en-US" sz="6600" dirty="0"/>
              <a:t>Thank You</a:t>
            </a:r>
          </a:p>
        </p:txBody>
      </p:sp>
    </p:spTree>
    <p:extLst>
      <p:ext uri="{BB962C8B-B14F-4D97-AF65-F5344CB8AC3E}">
        <p14:creationId xmlns:p14="http://schemas.microsoft.com/office/powerpoint/2010/main" val="845727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500"/>
                                        <p:tgtEl>
                                          <p:spTgt spid="10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32"/>
                                        </p:tgtEl>
                                        <p:attrNameLst>
                                          <p:attrName>style.visibility</p:attrName>
                                        </p:attrNameLst>
                                      </p:cBhvr>
                                      <p:to>
                                        <p:strVal val="visible"/>
                                      </p:to>
                                    </p:set>
                                    <p:animEffect transition="in" filter="fade">
                                      <p:cBhvr>
                                        <p:cTn id="12" dur="500"/>
                                        <p:tgtEl>
                                          <p:spTgt spid="103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xit" presetSubtype="0" fill="hold" nodeType="withEffect">
                                  <p:stCondLst>
                                    <p:cond delay="0"/>
                                  </p:stCondLst>
                                  <p:childTnLst>
                                    <p:animEffect transition="out" filter="fade">
                                      <p:cBhvr>
                                        <p:cTn id="19" dur="500"/>
                                        <p:tgtEl>
                                          <p:spTgt spid="1032"/>
                                        </p:tgtEl>
                                      </p:cBhvr>
                                    </p:animEffect>
                                    <p:set>
                                      <p:cBhvr>
                                        <p:cTn id="20" dur="1" fill="hold">
                                          <p:stCondLst>
                                            <p:cond delay="499"/>
                                          </p:stCondLst>
                                        </p:cTn>
                                        <p:tgtEl>
                                          <p:spTgt spid="1032"/>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1030"/>
                                        </p:tgtEl>
                                      </p:cBhvr>
                                    </p:animEffect>
                                    <p:set>
                                      <p:cBhvr>
                                        <p:cTn id="23" dur="1" fill="hold">
                                          <p:stCondLst>
                                            <p:cond delay="499"/>
                                          </p:stCondLst>
                                        </p:cTn>
                                        <p:tgtEl>
                                          <p:spTgt spid="10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79">
            <a:extLst>
              <a:ext uri="{FF2B5EF4-FFF2-40B4-BE49-F238E27FC236}">
                <a16:creationId xmlns:a16="http://schemas.microsoft.com/office/drawing/2014/main" id="{E4ACBF78-FF51-6CE3-B2B0-4B3318BF0E77}"/>
              </a:ext>
            </a:extLst>
          </p:cNvPr>
          <p:cNvSpPr>
            <a:spLocks noGrp="1"/>
          </p:cNvSpPr>
          <p:nvPr>
            <p:ph type="title"/>
          </p:nvPr>
        </p:nvSpPr>
        <p:spPr>
          <a:xfrm>
            <a:off x="1696720" y="0"/>
            <a:ext cx="9641841" cy="1188000"/>
          </a:xfrm>
        </p:spPr>
        <p:txBody>
          <a:bodyPr>
            <a:normAutofit/>
          </a:bodyPr>
          <a:lstStyle/>
          <a:p>
            <a:r>
              <a:rPr lang="en-US" sz="5400" b="1" dirty="0">
                <a:solidFill>
                  <a:schemeClr val="tx1"/>
                </a:solidFill>
              </a:rPr>
              <a:t>Agenda</a:t>
            </a:r>
          </a:p>
        </p:txBody>
      </p:sp>
      <p:sp>
        <p:nvSpPr>
          <p:cNvPr id="13" name="TextBox 12">
            <a:extLst>
              <a:ext uri="{FF2B5EF4-FFF2-40B4-BE49-F238E27FC236}">
                <a16:creationId xmlns:a16="http://schemas.microsoft.com/office/drawing/2014/main" id="{39CD5B38-1105-1B45-04A9-AB29F32F0BF1}"/>
              </a:ext>
            </a:extLst>
          </p:cNvPr>
          <p:cNvSpPr txBox="1"/>
          <p:nvPr/>
        </p:nvSpPr>
        <p:spPr>
          <a:xfrm>
            <a:off x="1696720" y="1727200"/>
            <a:ext cx="8625840" cy="5632311"/>
          </a:xfrm>
          <a:prstGeom prst="rect">
            <a:avLst/>
          </a:prstGeom>
          <a:noFill/>
        </p:spPr>
        <p:txBody>
          <a:bodyPr wrap="square" rtlCol="0">
            <a:spAutoFit/>
          </a:bodyPr>
          <a:lstStyle/>
          <a:p>
            <a:pPr marL="285750" indent="-285750">
              <a:buFont typeface="Arial" panose="020B0604020202020204" pitchFamily="34" charset="0"/>
              <a:buChar char="•"/>
            </a:pPr>
            <a:r>
              <a:rPr lang="en-SG" sz="4000" dirty="0"/>
              <a:t>Project Motivation</a:t>
            </a:r>
          </a:p>
          <a:p>
            <a:pPr marL="285750" indent="-285750">
              <a:buFont typeface="Arial" panose="020B0604020202020204" pitchFamily="34" charset="0"/>
              <a:buChar char="•"/>
            </a:pPr>
            <a:endParaRPr lang="en-SG" sz="4000" dirty="0"/>
          </a:p>
          <a:p>
            <a:pPr marL="285750" indent="-285750">
              <a:buFont typeface="Arial" panose="020B0604020202020204" pitchFamily="34" charset="0"/>
              <a:buChar char="•"/>
            </a:pPr>
            <a:r>
              <a:rPr lang="en-SG" sz="4000" dirty="0"/>
              <a:t>Software Engineering Object Design</a:t>
            </a:r>
          </a:p>
          <a:p>
            <a:pPr marL="285750" indent="-285750">
              <a:buFont typeface="Arial" panose="020B0604020202020204" pitchFamily="34" charset="0"/>
              <a:buChar char="•"/>
            </a:pPr>
            <a:endParaRPr lang="en-SG" sz="4000" dirty="0"/>
          </a:p>
          <a:p>
            <a:pPr marL="285750" indent="-285750">
              <a:buFont typeface="Arial" panose="020B0604020202020204" pitchFamily="34" charset="0"/>
              <a:buChar char="•"/>
            </a:pPr>
            <a:r>
              <a:rPr lang="en-SG" sz="4000" dirty="0"/>
              <a:t>Software Engineering Design Patterns</a:t>
            </a:r>
          </a:p>
          <a:p>
            <a:pPr marL="285750" indent="-285750">
              <a:buFont typeface="Arial" panose="020B0604020202020204" pitchFamily="34" charset="0"/>
              <a:buChar char="•"/>
            </a:pPr>
            <a:endParaRPr lang="en-SG" sz="4000" dirty="0"/>
          </a:p>
          <a:p>
            <a:pPr marL="285750" indent="-285750">
              <a:buFont typeface="Arial" panose="020B0604020202020204" pitchFamily="34" charset="0"/>
              <a:buChar char="•"/>
            </a:pPr>
            <a:endParaRPr lang="en-SG" sz="4000" dirty="0"/>
          </a:p>
          <a:p>
            <a:pPr marL="285750" indent="-285750">
              <a:buFont typeface="Arial" panose="020B0604020202020204" pitchFamily="34" charset="0"/>
              <a:buChar char="•"/>
            </a:pPr>
            <a:endParaRPr lang="en-SG" sz="4000" dirty="0"/>
          </a:p>
          <a:p>
            <a:pPr marL="285750" indent="-285750">
              <a:buFont typeface="Arial" panose="020B0604020202020204" pitchFamily="34" charset="0"/>
              <a:buChar char="•"/>
            </a:pPr>
            <a:endParaRPr lang="en-SG" sz="4000" dirty="0"/>
          </a:p>
        </p:txBody>
      </p:sp>
    </p:spTree>
    <p:extLst>
      <p:ext uri="{BB962C8B-B14F-4D97-AF65-F5344CB8AC3E}">
        <p14:creationId xmlns:p14="http://schemas.microsoft.com/office/powerpoint/2010/main" val="3906540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35" name="Picture 2">
            <a:extLst>
              <a:ext uri="{FF2B5EF4-FFF2-40B4-BE49-F238E27FC236}">
                <a16:creationId xmlns:a16="http://schemas.microsoft.com/office/drawing/2014/main" id="{BD682E6D-6B2A-4E23-9DB2-A87CFD5EF6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037" name="Group 1036">
            <a:extLst>
              <a:ext uri="{FF2B5EF4-FFF2-40B4-BE49-F238E27FC236}">
                <a16:creationId xmlns:a16="http://schemas.microsoft.com/office/drawing/2014/main" id="{82818B62-F7FE-4423-B47F-BEADB95859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038" name="Group 1037">
              <a:extLst>
                <a:ext uri="{FF2B5EF4-FFF2-40B4-BE49-F238E27FC236}">
                  <a16:creationId xmlns:a16="http://schemas.microsoft.com/office/drawing/2014/main" id="{08D8F34A-2048-4710-885B-6020E3A52A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50" name="Rectangle 5">
                <a:extLst>
                  <a:ext uri="{FF2B5EF4-FFF2-40B4-BE49-F238E27FC236}">
                    <a16:creationId xmlns:a16="http://schemas.microsoft.com/office/drawing/2014/main" id="{2BD59528-B946-437E-964B-E07B68C3956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51" name="Freeform 6">
                <a:extLst>
                  <a:ext uri="{FF2B5EF4-FFF2-40B4-BE49-F238E27FC236}">
                    <a16:creationId xmlns:a16="http://schemas.microsoft.com/office/drawing/2014/main" id="{E501D201-A6EF-40DD-A904-37280298A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2" name="Freeform 7">
                <a:extLst>
                  <a:ext uri="{FF2B5EF4-FFF2-40B4-BE49-F238E27FC236}">
                    <a16:creationId xmlns:a16="http://schemas.microsoft.com/office/drawing/2014/main" id="{700C9926-C507-4642-A28B-4381982F27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3" name="Freeform 8">
                <a:extLst>
                  <a:ext uri="{FF2B5EF4-FFF2-40B4-BE49-F238E27FC236}">
                    <a16:creationId xmlns:a16="http://schemas.microsoft.com/office/drawing/2014/main" id="{F9C0AC4B-084B-44C7-9BB3-84B1AA7A6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4" name="Freeform 9">
                <a:extLst>
                  <a:ext uri="{FF2B5EF4-FFF2-40B4-BE49-F238E27FC236}">
                    <a16:creationId xmlns:a16="http://schemas.microsoft.com/office/drawing/2014/main" id="{765B71B8-526D-4CE9-9B29-380B4A63D6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5" name="Freeform 10">
                <a:extLst>
                  <a:ext uri="{FF2B5EF4-FFF2-40B4-BE49-F238E27FC236}">
                    <a16:creationId xmlns:a16="http://schemas.microsoft.com/office/drawing/2014/main" id="{A5E131F6-E6F7-4C93-B2AC-6BEE7210A3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6" name="Freeform 11">
                <a:extLst>
                  <a:ext uri="{FF2B5EF4-FFF2-40B4-BE49-F238E27FC236}">
                    <a16:creationId xmlns:a16="http://schemas.microsoft.com/office/drawing/2014/main" id="{36F8025F-A8BE-4215-AD98-F0E163D56E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7" name="Freeform 12">
                <a:extLst>
                  <a:ext uri="{FF2B5EF4-FFF2-40B4-BE49-F238E27FC236}">
                    <a16:creationId xmlns:a16="http://schemas.microsoft.com/office/drawing/2014/main" id="{3FEE64BF-FE95-4329-8B60-ADB566F8C4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8" name="Freeform 13">
                <a:extLst>
                  <a:ext uri="{FF2B5EF4-FFF2-40B4-BE49-F238E27FC236}">
                    <a16:creationId xmlns:a16="http://schemas.microsoft.com/office/drawing/2014/main" id="{742D24D5-73EA-4F42-A61D-FE001B1A9B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9" name="Freeform 14">
                <a:extLst>
                  <a:ext uri="{FF2B5EF4-FFF2-40B4-BE49-F238E27FC236}">
                    <a16:creationId xmlns:a16="http://schemas.microsoft.com/office/drawing/2014/main" id="{DC35DA0C-8EC9-48BE-A38B-B626CD2DB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0" name="Freeform 15">
                <a:extLst>
                  <a:ext uri="{FF2B5EF4-FFF2-40B4-BE49-F238E27FC236}">
                    <a16:creationId xmlns:a16="http://schemas.microsoft.com/office/drawing/2014/main" id="{FFD82B19-6C16-4221-83B3-40342C74D9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1" name="Line 16">
                <a:extLst>
                  <a:ext uri="{FF2B5EF4-FFF2-40B4-BE49-F238E27FC236}">
                    <a16:creationId xmlns:a16="http://schemas.microsoft.com/office/drawing/2014/main" id="{91BC2DD8-6333-4604-A9AD-AF058EBC634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62" name="Freeform 17">
                <a:extLst>
                  <a:ext uri="{FF2B5EF4-FFF2-40B4-BE49-F238E27FC236}">
                    <a16:creationId xmlns:a16="http://schemas.microsoft.com/office/drawing/2014/main" id="{867B3042-26EF-40D4-BB69-1CE99C569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3" name="Freeform 18">
                <a:extLst>
                  <a:ext uri="{FF2B5EF4-FFF2-40B4-BE49-F238E27FC236}">
                    <a16:creationId xmlns:a16="http://schemas.microsoft.com/office/drawing/2014/main" id="{C54FD8EB-2552-4089-A064-A979E29F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4" name="Freeform 19">
                <a:extLst>
                  <a:ext uri="{FF2B5EF4-FFF2-40B4-BE49-F238E27FC236}">
                    <a16:creationId xmlns:a16="http://schemas.microsoft.com/office/drawing/2014/main" id="{B906D2FC-267D-4E9E-AB79-A3F9F71D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5" name="Freeform 20">
                <a:extLst>
                  <a:ext uri="{FF2B5EF4-FFF2-40B4-BE49-F238E27FC236}">
                    <a16:creationId xmlns:a16="http://schemas.microsoft.com/office/drawing/2014/main" id="{0414425E-C29B-4586-B8DF-6868ECC2E1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6" name="Rectangle 21">
                <a:extLst>
                  <a:ext uri="{FF2B5EF4-FFF2-40B4-BE49-F238E27FC236}">
                    <a16:creationId xmlns:a16="http://schemas.microsoft.com/office/drawing/2014/main" id="{CDBE75E0-D1A8-46A2-BEAA-A0291988ADC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67" name="Freeform 22">
                <a:extLst>
                  <a:ext uri="{FF2B5EF4-FFF2-40B4-BE49-F238E27FC236}">
                    <a16:creationId xmlns:a16="http://schemas.microsoft.com/office/drawing/2014/main" id="{43D2C92D-C4E9-4828-9F80-084603E71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8" name="Freeform 23">
                <a:extLst>
                  <a:ext uri="{FF2B5EF4-FFF2-40B4-BE49-F238E27FC236}">
                    <a16:creationId xmlns:a16="http://schemas.microsoft.com/office/drawing/2014/main" id="{746EAB08-DCFC-4A40-99E8-E8E3ED92DC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9" name="Freeform 24">
                <a:extLst>
                  <a:ext uri="{FF2B5EF4-FFF2-40B4-BE49-F238E27FC236}">
                    <a16:creationId xmlns:a16="http://schemas.microsoft.com/office/drawing/2014/main" id="{C11CD8F1-C1C6-4E75-AC97-3EDEF9F33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0" name="Freeform 25">
                <a:extLst>
                  <a:ext uri="{FF2B5EF4-FFF2-40B4-BE49-F238E27FC236}">
                    <a16:creationId xmlns:a16="http://schemas.microsoft.com/office/drawing/2014/main" id="{2C0D5227-1C13-4FC8-B5E4-8F31CE08F1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1" name="Freeform 26">
                <a:extLst>
                  <a:ext uri="{FF2B5EF4-FFF2-40B4-BE49-F238E27FC236}">
                    <a16:creationId xmlns:a16="http://schemas.microsoft.com/office/drawing/2014/main" id="{FCE27CDF-D928-46AC-AA53-9B9D3A2D5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2" name="Freeform 27">
                <a:extLst>
                  <a:ext uri="{FF2B5EF4-FFF2-40B4-BE49-F238E27FC236}">
                    <a16:creationId xmlns:a16="http://schemas.microsoft.com/office/drawing/2014/main" id="{CA2F8135-1DDF-47CC-9187-B929982C5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3" name="Freeform 28">
                <a:extLst>
                  <a:ext uri="{FF2B5EF4-FFF2-40B4-BE49-F238E27FC236}">
                    <a16:creationId xmlns:a16="http://schemas.microsoft.com/office/drawing/2014/main" id="{9F3AE01D-F193-4221-9EFA-B46875265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4" name="Freeform 29">
                <a:extLst>
                  <a:ext uri="{FF2B5EF4-FFF2-40B4-BE49-F238E27FC236}">
                    <a16:creationId xmlns:a16="http://schemas.microsoft.com/office/drawing/2014/main" id="{7808422C-2145-4A5B-BD80-D18FF720C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5" name="Freeform 30">
                <a:extLst>
                  <a:ext uri="{FF2B5EF4-FFF2-40B4-BE49-F238E27FC236}">
                    <a16:creationId xmlns:a16="http://schemas.microsoft.com/office/drawing/2014/main" id="{987F6D2E-7C49-41A2-9B29-C6E1A365F1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6" name="Freeform 31">
                <a:extLst>
                  <a:ext uri="{FF2B5EF4-FFF2-40B4-BE49-F238E27FC236}">
                    <a16:creationId xmlns:a16="http://schemas.microsoft.com/office/drawing/2014/main" id="{26F1D2B4-D9F2-4D30-AF5B-E0F0F8B4FE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039" name="Group 1038">
              <a:extLst>
                <a:ext uri="{FF2B5EF4-FFF2-40B4-BE49-F238E27FC236}">
                  <a16:creationId xmlns:a16="http://schemas.microsoft.com/office/drawing/2014/main" id="{E8E1273E-EDE2-4A3A-B711-7C633D6F04D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40" name="Freeform 32">
                <a:extLst>
                  <a:ext uri="{FF2B5EF4-FFF2-40B4-BE49-F238E27FC236}">
                    <a16:creationId xmlns:a16="http://schemas.microsoft.com/office/drawing/2014/main" id="{B63B0065-EB02-4B15-A2D1-8BF654B8A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1" name="Freeform 33">
                <a:extLst>
                  <a:ext uri="{FF2B5EF4-FFF2-40B4-BE49-F238E27FC236}">
                    <a16:creationId xmlns:a16="http://schemas.microsoft.com/office/drawing/2014/main" id="{E57426CB-66F7-4E49-A669-66628242C9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2" name="Freeform 34">
                <a:extLst>
                  <a:ext uri="{FF2B5EF4-FFF2-40B4-BE49-F238E27FC236}">
                    <a16:creationId xmlns:a16="http://schemas.microsoft.com/office/drawing/2014/main" id="{13E7D034-6F93-4C3D-B0D4-5C7112065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3" name="Freeform 35">
                <a:extLst>
                  <a:ext uri="{FF2B5EF4-FFF2-40B4-BE49-F238E27FC236}">
                    <a16:creationId xmlns:a16="http://schemas.microsoft.com/office/drawing/2014/main" id="{544587B9-2C96-4F49-9D32-4B9561513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4" name="Freeform 36">
                <a:extLst>
                  <a:ext uri="{FF2B5EF4-FFF2-40B4-BE49-F238E27FC236}">
                    <a16:creationId xmlns:a16="http://schemas.microsoft.com/office/drawing/2014/main" id="{89C0C949-76C7-4C92-9296-CD1C2EF760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5" name="Freeform 37">
                <a:extLst>
                  <a:ext uri="{FF2B5EF4-FFF2-40B4-BE49-F238E27FC236}">
                    <a16:creationId xmlns:a16="http://schemas.microsoft.com/office/drawing/2014/main" id="{88A24927-AAB9-451E-B0A0-A405AA62A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6" name="Freeform 38">
                <a:extLst>
                  <a:ext uri="{FF2B5EF4-FFF2-40B4-BE49-F238E27FC236}">
                    <a16:creationId xmlns:a16="http://schemas.microsoft.com/office/drawing/2014/main" id="{EB081E7B-E0CD-441B-B79D-E93D2AEBD6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7" name="Freeform 39">
                <a:extLst>
                  <a:ext uri="{FF2B5EF4-FFF2-40B4-BE49-F238E27FC236}">
                    <a16:creationId xmlns:a16="http://schemas.microsoft.com/office/drawing/2014/main" id="{7D5730F8-66D4-4B1F-B8ED-FF90B6DF2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8" name="Freeform 40">
                <a:extLst>
                  <a:ext uri="{FF2B5EF4-FFF2-40B4-BE49-F238E27FC236}">
                    <a16:creationId xmlns:a16="http://schemas.microsoft.com/office/drawing/2014/main" id="{889A6C05-5677-4961-9C01-68C74E42B7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9" name="Rectangle 41">
                <a:extLst>
                  <a:ext uri="{FF2B5EF4-FFF2-40B4-BE49-F238E27FC236}">
                    <a16:creationId xmlns:a16="http://schemas.microsoft.com/office/drawing/2014/main" id="{8C7CB0DC-7079-4F28-81F7-057DE28ED8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4" name="Title 79">
            <a:extLst>
              <a:ext uri="{FF2B5EF4-FFF2-40B4-BE49-F238E27FC236}">
                <a16:creationId xmlns:a16="http://schemas.microsoft.com/office/drawing/2014/main" id="{4B044D62-21D6-28A3-DEFC-92229B1A5741}"/>
              </a:ext>
            </a:extLst>
          </p:cNvPr>
          <p:cNvSpPr>
            <a:spLocks noGrp="1"/>
          </p:cNvSpPr>
          <p:nvPr>
            <p:ph type="title"/>
          </p:nvPr>
        </p:nvSpPr>
        <p:spPr>
          <a:xfrm>
            <a:off x="1059920" y="220835"/>
            <a:ext cx="6097800" cy="1478570"/>
          </a:xfrm>
        </p:spPr>
        <p:txBody>
          <a:bodyPr vert="horz" lIns="91440" tIns="45720" rIns="91440" bIns="45720" rtlCol="0" anchor="ctr">
            <a:normAutofit/>
          </a:bodyPr>
          <a:lstStyle/>
          <a:p>
            <a:r>
              <a:rPr lang="en-US" sz="4400" b="1" dirty="0"/>
              <a:t>Project motivation</a:t>
            </a:r>
          </a:p>
        </p:txBody>
      </p:sp>
      <p:sp>
        <p:nvSpPr>
          <p:cNvPr id="6" name="TextBox 5">
            <a:extLst>
              <a:ext uri="{FF2B5EF4-FFF2-40B4-BE49-F238E27FC236}">
                <a16:creationId xmlns:a16="http://schemas.microsoft.com/office/drawing/2014/main" id="{A2CCF0E4-1508-A2F1-9151-2494A8152DE1}"/>
              </a:ext>
            </a:extLst>
          </p:cNvPr>
          <p:cNvSpPr txBox="1"/>
          <p:nvPr/>
        </p:nvSpPr>
        <p:spPr>
          <a:xfrm>
            <a:off x="1049336" y="1920241"/>
            <a:ext cx="6402071" cy="3541714"/>
          </a:xfrm>
          <a:prstGeom prst="rect">
            <a:avLst/>
          </a:prstGeom>
        </p:spPr>
        <p:txBody>
          <a:bodyPr vert="horz" lIns="91440" tIns="45720" rIns="91440" bIns="45720" rtlCol="0">
            <a:normAutofit fontScale="92500" lnSpcReduction="20000"/>
          </a:bodyPr>
          <a:lstStyle/>
          <a:p>
            <a:pPr indent="-228600" defTabSz="914400">
              <a:lnSpc>
                <a:spcPct val="120000"/>
              </a:lnSpc>
              <a:spcAft>
                <a:spcPts val="600"/>
              </a:spcAft>
              <a:buSzPct val="125000"/>
              <a:buFont typeface="Arial" panose="020B0604020202020204" pitchFamily="34" charset="0"/>
              <a:buChar char="•"/>
            </a:pPr>
            <a:r>
              <a:rPr lang="en-US" sz="2800" dirty="0"/>
              <a:t>Create innovative application that exploit the publicly available government to </a:t>
            </a:r>
            <a:r>
              <a:rPr lang="en-US" sz="4300" b="1" dirty="0">
                <a:highlight>
                  <a:srgbClr val="008000"/>
                </a:highlight>
              </a:rPr>
              <a:t>change</a:t>
            </a:r>
            <a:r>
              <a:rPr lang="en-US" sz="2800" dirty="0"/>
              <a:t> the ways we live, learn and work.</a:t>
            </a:r>
          </a:p>
          <a:p>
            <a:pPr indent="-228600" defTabSz="914400">
              <a:lnSpc>
                <a:spcPct val="120000"/>
              </a:lnSpc>
              <a:spcAft>
                <a:spcPts val="600"/>
              </a:spcAft>
              <a:buSzPct val="125000"/>
              <a:buFont typeface="Arial" panose="020B0604020202020204" pitchFamily="34" charset="0"/>
              <a:buChar char="•"/>
            </a:pPr>
            <a:endParaRPr lang="en-US" sz="2800" dirty="0"/>
          </a:p>
          <a:p>
            <a:pPr indent="-228600" defTabSz="914400">
              <a:lnSpc>
                <a:spcPct val="120000"/>
              </a:lnSpc>
              <a:spcAft>
                <a:spcPts val="600"/>
              </a:spcAft>
              <a:buSzPct val="125000"/>
              <a:buFont typeface="Arial" panose="020B0604020202020204" pitchFamily="34" charset="0"/>
              <a:buChar char="•"/>
            </a:pPr>
            <a:r>
              <a:rPr lang="en-US" sz="2800" dirty="0"/>
              <a:t>Valuable contributor to the </a:t>
            </a:r>
            <a:r>
              <a:rPr lang="en-US" sz="4300" b="1" dirty="0">
                <a:highlight>
                  <a:srgbClr val="008000"/>
                </a:highlight>
              </a:rPr>
              <a:t>advancement of society</a:t>
            </a:r>
            <a:r>
              <a:rPr lang="en-US" sz="2800" b="1" dirty="0">
                <a:highlight>
                  <a:srgbClr val="008000"/>
                </a:highlight>
              </a:rPr>
              <a:t> </a:t>
            </a:r>
            <a:r>
              <a:rPr lang="en-US" sz="2800" dirty="0"/>
              <a:t>as part of Smart Nation Initiative</a:t>
            </a:r>
          </a:p>
        </p:txBody>
      </p:sp>
      <p:sp>
        <p:nvSpPr>
          <p:cNvPr id="1078" name="Round Diagonal Corner Rectangle 6">
            <a:extLst>
              <a:ext uri="{FF2B5EF4-FFF2-40B4-BE49-F238E27FC236}">
                <a16:creationId xmlns:a16="http://schemas.microsoft.com/office/drawing/2014/main" id="{1EF77448-7543-4B70-A21F-AA7796726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0"/>
            <a:ext cx="4631055" cy="6858000"/>
          </a:xfrm>
          <a:prstGeom prst="round2DiagRect">
            <a:avLst>
              <a:gd name="adj1" fmla="val 0"/>
              <a:gd name="adj2" fmla="val 0"/>
            </a:avLst>
          </a:prstGeom>
          <a:solidFill>
            <a:schemeClr val="tx1"/>
          </a:solidFill>
          <a:ln>
            <a:noFill/>
          </a:ln>
          <a:effectLst>
            <a:innerShdw blurRad="63500" dist="12700" dir="10800000">
              <a:prstClr val="black">
                <a:alpha val="4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IN FOCUS: Can Singapore's athletes achieve their sporting dreams via  colleges in the US? - CNA">
            <a:extLst>
              <a:ext uri="{FF2B5EF4-FFF2-40B4-BE49-F238E27FC236}">
                <a16:creationId xmlns:a16="http://schemas.microsoft.com/office/drawing/2014/main" id="{24B67BA3-BDB2-1503-8CBC-B6F1FED54BC6}"/>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555992" y="9524"/>
            <a:ext cx="4636008" cy="2289123"/>
          </a:xfrm>
          <a:prstGeom prst="rect">
            <a:avLst/>
          </a:prstGeom>
          <a:noFill/>
          <a:extLst>
            <a:ext uri="{909E8E84-426E-40DD-AFC4-6F175D3DCCD1}">
              <a14:hiddenFill xmlns:a14="http://schemas.microsoft.com/office/drawing/2010/main">
                <a:solidFill>
                  <a:srgbClr val="FFFFFF"/>
                </a:solidFill>
              </a14:hiddenFill>
            </a:ext>
          </a:extLst>
        </p:spPr>
      </p:pic>
      <p:sp useBgFill="1">
        <p:nvSpPr>
          <p:cNvPr id="1080" name="Rectangle 1079">
            <a:extLst>
              <a:ext uri="{FF2B5EF4-FFF2-40B4-BE49-F238E27FC236}">
                <a16:creationId xmlns:a16="http://schemas.microsoft.com/office/drawing/2014/main" id="{FD8FB480-FB25-4CFA-BC46-4CEB76E330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2286000"/>
            <a:ext cx="4636008"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6 Awesome Healthy Recreational Activities In Singapore | Evolve Daily">
            <a:extLst>
              <a:ext uri="{FF2B5EF4-FFF2-40B4-BE49-F238E27FC236}">
                <a16:creationId xmlns:a16="http://schemas.microsoft.com/office/drawing/2014/main" id="{F523D74D-53EB-01D4-2CB8-111861D4804D}"/>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555992" y="2366964"/>
            <a:ext cx="4636008" cy="2207744"/>
          </a:xfrm>
          <a:prstGeom prst="rect">
            <a:avLst/>
          </a:prstGeom>
          <a:noFill/>
          <a:extLst>
            <a:ext uri="{909E8E84-426E-40DD-AFC4-6F175D3DCCD1}">
              <a14:hiddenFill xmlns:a14="http://schemas.microsoft.com/office/drawing/2010/main">
                <a:solidFill>
                  <a:srgbClr val="FFFFFF"/>
                </a:solidFill>
              </a14:hiddenFill>
            </a:ext>
          </a:extLst>
        </p:spPr>
      </p:pic>
      <p:sp useBgFill="1">
        <p:nvSpPr>
          <p:cNvPr id="1082" name="Rectangle 1081">
            <a:extLst>
              <a:ext uri="{FF2B5EF4-FFF2-40B4-BE49-F238E27FC236}">
                <a16:creationId xmlns:a16="http://schemas.microsoft.com/office/drawing/2014/main" id="{8FF13E3B-F6A3-40C3-B3D0-5EC536B82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4572000"/>
            <a:ext cx="4636008"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Our Way of Life - Visit Singapore Official Site">
            <a:extLst>
              <a:ext uri="{FF2B5EF4-FFF2-40B4-BE49-F238E27FC236}">
                <a16:creationId xmlns:a16="http://schemas.microsoft.com/office/drawing/2014/main" id="{04A44AFC-F2A5-2DAD-9685-E49F987D1707}"/>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7555992" y="4660136"/>
            <a:ext cx="4636008" cy="2203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093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35" name="Picture 2">
            <a:extLst>
              <a:ext uri="{FF2B5EF4-FFF2-40B4-BE49-F238E27FC236}">
                <a16:creationId xmlns:a16="http://schemas.microsoft.com/office/drawing/2014/main" id="{BD682E6D-6B2A-4E23-9DB2-A87CFD5EF6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037" name="Group 1036">
            <a:extLst>
              <a:ext uri="{FF2B5EF4-FFF2-40B4-BE49-F238E27FC236}">
                <a16:creationId xmlns:a16="http://schemas.microsoft.com/office/drawing/2014/main" id="{82818B62-F7FE-4423-B47F-BEADB95859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038" name="Group 1037">
              <a:extLst>
                <a:ext uri="{FF2B5EF4-FFF2-40B4-BE49-F238E27FC236}">
                  <a16:creationId xmlns:a16="http://schemas.microsoft.com/office/drawing/2014/main" id="{08D8F34A-2048-4710-885B-6020E3A52A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50" name="Rectangle 5">
                <a:extLst>
                  <a:ext uri="{FF2B5EF4-FFF2-40B4-BE49-F238E27FC236}">
                    <a16:creationId xmlns:a16="http://schemas.microsoft.com/office/drawing/2014/main" id="{2BD59528-B946-437E-964B-E07B68C3956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051" name="Freeform 6">
                <a:extLst>
                  <a:ext uri="{FF2B5EF4-FFF2-40B4-BE49-F238E27FC236}">
                    <a16:creationId xmlns:a16="http://schemas.microsoft.com/office/drawing/2014/main" id="{E501D201-A6EF-40DD-A904-37280298A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2" name="Freeform 7">
                <a:extLst>
                  <a:ext uri="{FF2B5EF4-FFF2-40B4-BE49-F238E27FC236}">
                    <a16:creationId xmlns:a16="http://schemas.microsoft.com/office/drawing/2014/main" id="{700C9926-C507-4642-A28B-4381982F27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3" name="Freeform 8">
                <a:extLst>
                  <a:ext uri="{FF2B5EF4-FFF2-40B4-BE49-F238E27FC236}">
                    <a16:creationId xmlns:a16="http://schemas.microsoft.com/office/drawing/2014/main" id="{F9C0AC4B-084B-44C7-9BB3-84B1AA7A6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4" name="Freeform 9">
                <a:extLst>
                  <a:ext uri="{FF2B5EF4-FFF2-40B4-BE49-F238E27FC236}">
                    <a16:creationId xmlns:a16="http://schemas.microsoft.com/office/drawing/2014/main" id="{765B71B8-526D-4CE9-9B29-380B4A63D6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5" name="Freeform 10">
                <a:extLst>
                  <a:ext uri="{FF2B5EF4-FFF2-40B4-BE49-F238E27FC236}">
                    <a16:creationId xmlns:a16="http://schemas.microsoft.com/office/drawing/2014/main" id="{A5E131F6-E6F7-4C93-B2AC-6BEE7210A3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6" name="Freeform 11">
                <a:extLst>
                  <a:ext uri="{FF2B5EF4-FFF2-40B4-BE49-F238E27FC236}">
                    <a16:creationId xmlns:a16="http://schemas.microsoft.com/office/drawing/2014/main" id="{36F8025F-A8BE-4215-AD98-F0E163D56E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7" name="Freeform 12">
                <a:extLst>
                  <a:ext uri="{FF2B5EF4-FFF2-40B4-BE49-F238E27FC236}">
                    <a16:creationId xmlns:a16="http://schemas.microsoft.com/office/drawing/2014/main" id="{3FEE64BF-FE95-4329-8B60-ADB566F8C4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8" name="Freeform 13">
                <a:extLst>
                  <a:ext uri="{FF2B5EF4-FFF2-40B4-BE49-F238E27FC236}">
                    <a16:creationId xmlns:a16="http://schemas.microsoft.com/office/drawing/2014/main" id="{742D24D5-73EA-4F42-A61D-FE001B1A9B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9" name="Freeform 14">
                <a:extLst>
                  <a:ext uri="{FF2B5EF4-FFF2-40B4-BE49-F238E27FC236}">
                    <a16:creationId xmlns:a16="http://schemas.microsoft.com/office/drawing/2014/main" id="{DC35DA0C-8EC9-48BE-A38B-B626CD2DB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0" name="Freeform 15">
                <a:extLst>
                  <a:ext uri="{FF2B5EF4-FFF2-40B4-BE49-F238E27FC236}">
                    <a16:creationId xmlns:a16="http://schemas.microsoft.com/office/drawing/2014/main" id="{FFD82B19-6C16-4221-83B3-40342C74D9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1" name="Line 16">
                <a:extLst>
                  <a:ext uri="{FF2B5EF4-FFF2-40B4-BE49-F238E27FC236}">
                    <a16:creationId xmlns:a16="http://schemas.microsoft.com/office/drawing/2014/main" id="{91BC2DD8-6333-4604-A9AD-AF058EBC634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62" name="Freeform 17">
                <a:extLst>
                  <a:ext uri="{FF2B5EF4-FFF2-40B4-BE49-F238E27FC236}">
                    <a16:creationId xmlns:a16="http://schemas.microsoft.com/office/drawing/2014/main" id="{867B3042-26EF-40D4-BB69-1CE99C569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3" name="Freeform 18">
                <a:extLst>
                  <a:ext uri="{FF2B5EF4-FFF2-40B4-BE49-F238E27FC236}">
                    <a16:creationId xmlns:a16="http://schemas.microsoft.com/office/drawing/2014/main" id="{C54FD8EB-2552-4089-A064-A979E29F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4" name="Freeform 19">
                <a:extLst>
                  <a:ext uri="{FF2B5EF4-FFF2-40B4-BE49-F238E27FC236}">
                    <a16:creationId xmlns:a16="http://schemas.microsoft.com/office/drawing/2014/main" id="{B906D2FC-267D-4E9E-AB79-A3F9F71D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5" name="Freeform 20">
                <a:extLst>
                  <a:ext uri="{FF2B5EF4-FFF2-40B4-BE49-F238E27FC236}">
                    <a16:creationId xmlns:a16="http://schemas.microsoft.com/office/drawing/2014/main" id="{0414425E-C29B-4586-B8DF-6868ECC2E1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6" name="Rectangle 21">
                <a:extLst>
                  <a:ext uri="{FF2B5EF4-FFF2-40B4-BE49-F238E27FC236}">
                    <a16:creationId xmlns:a16="http://schemas.microsoft.com/office/drawing/2014/main" id="{CDBE75E0-D1A8-46A2-BEAA-A0291988ADC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067" name="Freeform 22">
                <a:extLst>
                  <a:ext uri="{FF2B5EF4-FFF2-40B4-BE49-F238E27FC236}">
                    <a16:creationId xmlns:a16="http://schemas.microsoft.com/office/drawing/2014/main" id="{43D2C92D-C4E9-4828-9F80-084603E71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8" name="Freeform 23">
                <a:extLst>
                  <a:ext uri="{FF2B5EF4-FFF2-40B4-BE49-F238E27FC236}">
                    <a16:creationId xmlns:a16="http://schemas.microsoft.com/office/drawing/2014/main" id="{746EAB08-DCFC-4A40-99E8-E8E3ED92DC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9" name="Freeform 24">
                <a:extLst>
                  <a:ext uri="{FF2B5EF4-FFF2-40B4-BE49-F238E27FC236}">
                    <a16:creationId xmlns:a16="http://schemas.microsoft.com/office/drawing/2014/main" id="{C11CD8F1-C1C6-4E75-AC97-3EDEF9F33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0" name="Freeform 25">
                <a:extLst>
                  <a:ext uri="{FF2B5EF4-FFF2-40B4-BE49-F238E27FC236}">
                    <a16:creationId xmlns:a16="http://schemas.microsoft.com/office/drawing/2014/main" id="{2C0D5227-1C13-4FC8-B5E4-8F31CE08F1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1" name="Freeform 26">
                <a:extLst>
                  <a:ext uri="{FF2B5EF4-FFF2-40B4-BE49-F238E27FC236}">
                    <a16:creationId xmlns:a16="http://schemas.microsoft.com/office/drawing/2014/main" id="{FCE27CDF-D928-46AC-AA53-9B9D3A2D5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2" name="Freeform 27">
                <a:extLst>
                  <a:ext uri="{FF2B5EF4-FFF2-40B4-BE49-F238E27FC236}">
                    <a16:creationId xmlns:a16="http://schemas.microsoft.com/office/drawing/2014/main" id="{CA2F8135-1DDF-47CC-9187-B929982C5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3" name="Freeform 28">
                <a:extLst>
                  <a:ext uri="{FF2B5EF4-FFF2-40B4-BE49-F238E27FC236}">
                    <a16:creationId xmlns:a16="http://schemas.microsoft.com/office/drawing/2014/main" id="{9F3AE01D-F193-4221-9EFA-B46875265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4" name="Freeform 29">
                <a:extLst>
                  <a:ext uri="{FF2B5EF4-FFF2-40B4-BE49-F238E27FC236}">
                    <a16:creationId xmlns:a16="http://schemas.microsoft.com/office/drawing/2014/main" id="{7808422C-2145-4A5B-BD80-D18FF720C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5" name="Freeform 30">
                <a:extLst>
                  <a:ext uri="{FF2B5EF4-FFF2-40B4-BE49-F238E27FC236}">
                    <a16:creationId xmlns:a16="http://schemas.microsoft.com/office/drawing/2014/main" id="{987F6D2E-7C49-41A2-9B29-C6E1A365F1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6" name="Freeform 31">
                <a:extLst>
                  <a:ext uri="{FF2B5EF4-FFF2-40B4-BE49-F238E27FC236}">
                    <a16:creationId xmlns:a16="http://schemas.microsoft.com/office/drawing/2014/main" id="{26F1D2B4-D9F2-4D30-AF5B-E0F0F8B4FE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039" name="Group 1038">
              <a:extLst>
                <a:ext uri="{FF2B5EF4-FFF2-40B4-BE49-F238E27FC236}">
                  <a16:creationId xmlns:a16="http://schemas.microsoft.com/office/drawing/2014/main" id="{E8E1273E-EDE2-4A3A-B711-7C633D6F04D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40" name="Freeform 32">
                <a:extLst>
                  <a:ext uri="{FF2B5EF4-FFF2-40B4-BE49-F238E27FC236}">
                    <a16:creationId xmlns:a16="http://schemas.microsoft.com/office/drawing/2014/main" id="{B63B0065-EB02-4B15-A2D1-8BF654B8A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1" name="Freeform 33">
                <a:extLst>
                  <a:ext uri="{FF2B5EF4-FFF2-40B4-BE49-F238E27FC236}">
                    <a16:creationId xmlns:a16="http://schemas.microsoft.com/office/drawing/2014/main" id="{E57426CB-66F7-4E49-A669-66628242C9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2" name="Freeform 34">
                <a:extLst>
                  <a:ext uri="{FF2B5EF4-FFF2-40B4-BE49-F238E27FC236}">
                    <a16:creationId xmlns:a16="http://schemas.microsoft.com/office/drawing/2014/main" id="{13E7D034-6F93-4C3D-B0D4-5C7112065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3" name="Freeform 35">
                <a:extLst>
                  <a:ext uri="{FF2B5EF4-FFF2-40B4-BE49-F238E27FC236}">
                    <a16:creationId xmlns:a16="http://schemas.microsoft.com/office/drawing/2014/main" id="{544587B9-2C96-4F49-9D32-4B9561513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4" name="Freeform 36">
                <a:extLst>
                  <a:ext uri="{FF2B5EF4-FFF2-40B4-BE49-F238E27FC236}">
                    <a16:creationId xmlns:a16="http://schemas.microsoft.com/office/drawing/2014/main" id="{89C0C949-76C7-4C92-9296-CD1C2EF760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5" name="Freeform 37">
                <a:extLst>
                  <a:ext uri="{FF2B5EF4-FFF2-40B4-BE49-F238E27FC236}">
                    <a16:creationId xmlns:a16="http://schemas.microsoft.com/office/drawing/2014/main" id="{88A24927-AAB9-451E-B0A0-A405AA62A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6" name="Freeform 38">
                <a:extLst>
                  <a:ext uri="{FF2B5EF4-FFF2-40B4-BE49-F238E27FC236}">
                    <a16:creationId xmlns:a16="http://schemas.microsoft.com/office/drawing/2014/main" id="{EB081E7B-E0CD-441B-B79D-E93D2AEBD6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7" name="Freeform 39">
                <a:extLst>
                  <a:ext uri="{FF2B5EF4-FFF2-40B4-BE49-F238E27FC236}">
                    <a16:creationId xmlns:a16="http://schemas.microsoft.com/office/drawing/2014/main" id="{7D5730F8-66D4-4B1F-B8ED-FF90B6DF2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8" name="Freeform 40">
                <a:extLst>
                  <a:ext uri="{FF2B5EF4-FFF2-40B4-BE49-F238E27FC236}">
                    <a16:creationId xmlns:a16="http://schemas.microsoft.com/office/drawing/2014/main" id="{889A6C05-5677-4961-9C01-68C74E42B7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9" name="Rectangle 41">
                <a:extLst>
                  <a:ext uri="{FF2B5EF4-FFF2-40B4-BE49-F238E27FC236}">
                    <a16:creationId xmlns:a16="http://schemas.microsoft.com/office/drawing/2014/main" id="{8C7CB0DC-7079-4F28-81F7-057DE28ED8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p:nvSpPr>
          <p:cNvPr id="4" name="Title 79">
            <a:extLst>
              <a:ext uri="{FF2B5EF4-FFF2-40B4-BE49-F238E27FC236}">
                <a16:creationId xmlns:a16="http://schemas.microsoft.com/office/drawing/2014/main" id="{4B044D62-21D6-28A3-DEFC-92229B1A5741}"/>
              </a:ext>
            </a:extLst>
          </p:cNvPr>
          <p:cNvSpPr>
            <a:spLocks noGrp="1"/>
          </p:cNvSpPr>
          <p:nvPr>
            <p:ph type="title"/>
          </p:nvPr>
        </p:nvSpPr>
        <p:spPr>
          <a:xfrm>
            <a:off x="1059920" y="220835"/>
            <a:ext cx="6097800" cy="1478570"/>
          </a:xfrm>
        </p:spPr>
        <p:txBody>
          <a:bodyPr vert="horz" lIns="91440" tIns="45720" rIns="91440" bIns="45720" rtlCol="0" anchor="ctr">
            <a:normAutofit/>
          </a:bodyPr>
          <a:lstStyle/>
          <a:p>
            <a:r>
              <a:rPr lang="en-US" sz="4400" b="1" dirty="0"/>
              <a:t>Project motivation</a:t>
            </a:r>
          </a:p>
        </p:txBody>
      </p:sp>
      <p:sp>
        <p:nvSpPr>
          <p:cNvPr id="6" name="TextBox 5">
            <a:extLst>
              <a:ext uri="{FF2B5EF4-FFF2-40B4-BE49-F238E27FC236}">
                <a16:creationId xmlns:a16="http://schemas.microsoft.com/office/drawing/2014/main" id="{A2CCF0E4-1508-A2F1-9151-2494A8152DE1}"/>
              </a:ext>
            </a:extLst>
          </p:cNvPr>
          <p:cNvSpPr txBox="1"/>
          <p:nvPr/>
        </p:nvSpPr>
        <p:spPr>
          <a:xfrm>
            <a:off x="1049336" y="1920241"/>
            <a:ext cx="5995988" cy="3541714"/>
          </a:xfrm>
          <a:prstGeom prst="rect">
            <a:avLst/>
          </a:prstGeom>
        </p:spPr>
        <p:txBody>
          <a:bodyPr vert="horz" lIns="91440" tIns="45720" rIns="91440" bIns="45720" rtlCol="0">
            <a:normAutofit/>
          </a:bodyPr>
          <a:lstStyle/>
          <a:p>
            <a:pPr indent="-228600" defTabSz="914400">
              <a:lnSpc>
                <a:spcPct val="120000"/>
              </a:lnSpc>
              <a:spcAft>
                <a:spcPts val="600"/>
              </a:spcAft>
              <a:buSzPct val="125000"/>
              <a:buFont typeface="Arial" panose="020B0604020202020204" pitchFamily="34" charset="0"/>
              <a:buChar char="•"/>
            </a:pPr>
            <a:endParaRPr lang="en-US" sz="2400" dirty="0"/>
          </a:p>
        </p:txBody>
      </p:sp>
      <p:sp>
        <p:nvSpPr>
          <p:cNvPr id="1078" name="Round Diagonal Corner Rectangle 6">
            <a:extLst>
              <a:ext uri="{FF2B5EF4-FFF2-40B4-BE49-F238E27FC236}">
                <a16:creationId xmlns:a16="http://schemas.microsoft.com/office/drawing/2014/main" id="{1EF77448-7543-4B70-A21F-AA7796726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0"/>
            <a:ext cx="4631055" cy="6858000"/>
          </a:xfrm>
          <a:prstGeom prst="round2DiagRect">
            <a:avLst>
              <a:gd name="adj1" fmla="val 0"/>
              <a:gd name="adj2" fmla="val 0"/>
            </a:avLst>
          </a:prstGeom>
          <a:solidFill>
            <a:schemeClr val="tx1"/>
          </a:solidFill>
          <a:ln>
            <a:noFill/>
          </a:ln>
          <a:effectLst>
            <a:innerShdw blurRad="63500" dist="12700" dir="10800000">
              <a:prstClr val="black">
                <a:alpha val="4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80" name="Rectangle 1079">
            <a:extLst>
              <a:ext uri="{FF2B5EF4-FFF2-40B4-BE49-F238E27FC236}">
                <a16:creationId xmlns:a16="http://schemas.microsoft.com/office/drawing/2014/main" id="{FD8FB480-FB25-4CFA-BC46-4CEB76E330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2286000"/>
            <a:ext cx="4636008"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82" name="Rectangle 1081">
            <a:extLst>
              <a:ext uri="{FF2B5EF4-FFF2-40B4-BE49-F238E27FC236}">
                <a16:creationId xmlns:a16="http://schemas.microsoft.com/office/drawing/2014/main" id="{8FF13E3B-F6A3-40C3-B3D0-5EC536B82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4572000"/>
            <a:ext cx="4636008"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717E8B0-F396-69E7-2E71-587EE6643396}"/>
              </a:ext>
            </a:extLst>
          </p:cNvPr>
          <p:cNvSpPr txBox="1"/>
          <p:nvPr/>
        </p:nvSpPr>
        <p:spPr>
          <a:xfrm>
            <a:off x="831850" y="1737361"/>
            <a:ext cx="6619557" cy="3541714"/>
          </a:xfrm>
          <a:prstGeom prst="rect">
            <a:avLst/>
          </a:prstGeom>
        </p:spPr>
        <p:txBody>
          <a:bodyPr vert="horz" lIns="91440" tIns="45720" rIns="91440" bIns="45720" rtlCol="0">
            <a:normAutofit/>
          </a:bodyPr>
          <a:lstStyle/>
          <a:p>
            <a:pPr defTabSz="914400">
              <a:lnSpc>
                <a:spcPct val="120000"/>
              </a:lnSpc>
              <a:spcAft>
                <a:spcPts val="600"/>
              </a:spcAft>
              <a:buSzPct val="125000"/>
            </a:pPr>
            <a:r>
              <a:rPr lang="en-US" sz="2600" b="1" dirty="0">
                <a:solidFill>
                  <a:schemeClr val="tx1">
                    <a:lumMod val="95000"/>
                  </a:schemeClr>
                </a:solidFill>
              </a:rPr>
              <a:t>One Stop Booking of Sports Coaching Services</a:t>
            </a:r>
          </a:p>
          <a:p>
            <a:pPr defTabSz="914400">
              <a:lnSpc>
                <a:spcPct val="120000"/>
              </a:lnSpc>
              <a:spcAft>
                <a:spcPts val="600"/>
              </a:spcAft>
              <a:buSzPct val="125000"/>
            </a:pPr>
            <a:endParaRPr lang="en-US" sz="2600" b="1" dirty="0">
              <a:solidFill>
                <a:schemeClr val="tx1">
                  <a:lumMod val="95000"/>
                </a:schemeClr>
              </a:solidFill>
            </a:endParaRPr>
          </a:p>
        </p:txBody>
      </p:sp>
      <p:sp>
        <p:nvSpPr>
          <p:cNvPr id="12" name="TextBox 11">
            <a:extLst>
              <a:ext uri="{FF2B5EF4-FFF2-40B4-BE49-F238E27FC236}">
                <a16:creationId xmlns:a16="http://schemas.microsoft.com/office/drawing/2014/main" id="{79A79C2B-0EF5-2D14-6996-CA75E953FDE5}"/>
              </a:ext>
            </a:extLst>
          </p:cNvPr>
          <p:cNvSpPr txBox="1"/>
          <p:nvPr/>
        </p:nvSpPr>
        <p:spPr>
          <a:xfrm>
            <a:off x="1028065" y="3192331"/>
            <a:ext cx="6101080" cy="2502032"/>
          </a:xfrm>
          <a:prstGeom prst="rect">
            <a:avLst/>
          </a:prstGeom>
          <a:noFill/>
        </p:spPr>
        <p:txBody>
          <a:bodyPr wrap="square">
            <a:spAutoFit/>
          </a:bodyPr>
          <a:lstStyle/>
          <a:p>
            <a:pPr defTabSz="914400">
              <a:lnSpc>
                <a:spcPct val="120000"/>
              </a:lnSpc>
              <a:spcAft>
                <a:spcPts val="600"/>
              </a:spcAft>
              <a:buSzPct val="125000"/>
            </a:pPr>
            <a:r>
              <a:rPr lang="en-US" sz="3600" u="sng" dirty="0"/>
              <a:t>Objective</a:t>
            </a:r>
          </a:p>
          <a:p>
            <a:pPr marL="228600" indent="-457200" defTabSz="914400">
              <a:lnSpc>
                <a:spcPct val="120000"/>
              </a:lnSpc>
              <a:spcAft>
                <a:spcPts val="600"/>
              </a:spcAft>
              <a:buSzPct val="125000"/>
              <a:buFont typeface="Wingdings" panose="05000000000000000000" pitchFamily="2" charset="2"/>
              <a:buChar char="Ø"/>
            </a:pPr>
            <a:r>
              <a:rPr lang="en-US" sz="2800" dirty="0"/>
              <a:t>Simplify Training Session Booking</a:t>
            </a:r>
          </a:p>
          <a:p>
            <a:pPr marL="228600" indent="-457200" defTabSz="914400">
              <a:lnSpc>
                <a:spcPct val="120000"/>
              </a:lnSpc>
              <a:spcAft>
                <a:spcPts val="600"/>
              </a:spcAft>
              <a:buSzPct val="125000"/>
              <a:buFont typeface="Wingdings" panose="05000000000000000000" pitchFamily="2" charset="2"/>
              <a:buChar char="Ø"/>
            </a:pPr>
            <a:r>
              <a:rPr lang="en-US" sz="2800" dirty="0"/>
              <a:t>Community Building</a:t>
            </a:r>
          </a:p>
          <a:p>
            <a:pPr marL="228600" indent="-457200" defTabSz="914400">
              <a:lnSpc>
                <a:spcPct val="120000"/>
              </a:lnSpc>
              <a:spcAft>
                <a:spcPts val="600"/>
              </a:spcAft>
              <a:buSzPct val="125000"/>
              <a:buFont typeface="Wingdings" panose="05000000000000000000" pitchFamily="2" charset="2"/>
              <a:buChar char="Ø"/>
            </a:pPr>
            <a:r>
              <a:rPr lang="en-US" sz="2800" dirty="0"/>
              <a:t>Seamless Transport Integration</a:t>
            </a:r>
          </a:p>
        </p:txBody>
      </p:sp>
      <p:pic>
        <p:nvPicPr>
          <p:cNvPr id="13" name="Picture 2" descr="Carousell-logo-square - Carousell">
            <a:extLst>
              <a:ext uri="{FF2B5EF4-FFF2-40B4-BE49-F238E27FC236}">
                <a16:creationId xmlns:a16="http://schemas.microsoft.com/office/drawing/2014/main" id="{D05F8A3A-611B-963F-48CE-833DAE4D9F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07308" y="2582201"/>
            <a:ext cx="1956117" cy="194396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Taobao Live Enriches its Ecosystem to Fuel Further Success for Partners |  Business Wire">
            <a:extLst>
              <a:ext uri="{FF2B5EF4-FFF2-40B4-BE49-F238E27FC236}">
                <a16:creationId xmlns:a16="http://schemas.microsoft.com/office/drawing/2014/main" id="{49044F74-14AC-97CB-8472-56262E9E8A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2642" y="2597850"/>
            <a:ext cx="3074464" cy="190940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eituan (@meituan) / X">
            <a:extLst>
              <a:ext uri="{FF2B5EF4-FFF2-40B4-BE49-F238E27FC236}">
                <a16:creationId xmlns:a16="http://schemas.microsoft.com/office/drawing/2014/main" id="{919B9D0D-4301-ED51-F537-BF8C9305EC0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41729" y="4746150"/>
            <a:ext cx="1921826" cy="192182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Our Way of Life - Visit Singapore Official Site">
            <a:extLst>
              <a:ext uri="{FF2B5EF4-FFF2-40B4-BE49-F238E27FC236}">
                <a16:creationId xmlns:a16="http://schemas.microsoft.com/office/drawing/2014/main" id="{BE6F3D43-46AE-806B-9DAA-F3C03C2CF632}"/>
              </a:ext>
            </a:extLst>
          </p:cNvPr>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7555992" y="4660136"/>
            <a:ext cx="4636008" cy="220392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6 Awesome Healthy Recreational Activities In Singapore | Evolve Daily">
            <a:extLst>
              <a:ext uri="{FF2B5EF4-FFF2-40B4-BE49-F238E27FC236}">
                <a16:creationId xmlns:a16="http://schemas.microsoft.com/office/drawing/2014/main" id="{89B0FAD4-BB29-FBAB-1147-1D217E0CC1BD}"/>
              </a:ext>
            </a:extLst>
          </p:cNvPr>
          <p:cNvPicPr>
            <a:picLocks noChangeAspect="1" noChangeArrowheads="1"/>
          </p:cNvPicPr>
          <p:nvPr/>
        </p:nvPicPr>
        <p:blipFill>
          <a:blip r:embed="rId9">
            <a:extLst>
              <a:ext uri="{28A0092B-C50C-407E-A947-70E740481C1C}">
                <a14:useLocalDpi xmlns:a14="http://schemas.microsoft.com/office/drawing/2010/main" val="0"/>
              </a:ext>
            </a:extLst>
          </a:blip>
          <a:stretch>
            <a:fillRect/>
          </a:stretch>
        </p:blipFill>
        <p:spPr bwMode="auto">
          <a:xfrm>
            <a:off x="7555992" y="2366964"/>
            <a:ext cx="4636008" cy="220774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IN FOCUS: Can Singapore's athletes achieve their sporting dreams via  colleges in the US? - CNA">
            <a:extLst>
              <a:ext uri="{FF2B5EF4-FFF2-40B4-BE49-F238E27FC236}">
                <a16:creationId xmlns:a16="http://schemas.microsoft.com/office/drawing/2014/main" id="{0293D343-CB3C-571A-9E41-7F58743964A0}"/>
              </a:ext>
            </a:extLst>
          </p:cNvPr>
          <p:cNvPicPr>
            <a:picLocks noChangeAspect="1" noChangeArrowheads="1"/>
          </p:cNvPicPr>
          <p:nvPr/>
        </p:nvPicPr>
        <p:blipFill>
          <a:blip r:embed="rId10">
            <a:extLst>
              <a:ext uri="{28A0092B-C50C-407E-A947-70E740481C1C}">
                <a14:useLocalDpi xmlns:a14="http://schemas.microsoft.com/office/drawing/2010/main" val="0"/>
              </a:ext>
            </a:extLst>
          </a:blip>
          <a:stretch>
            <a:fillRect/>
          </a:stretch>
        </p:blipFill>
        <p:spPr bwMode="auto">
          <a:xfrm>
            <a:off x="7555992" y="9524"/>
            <a:ext cx="4636008" cy="2289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9362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32"/>
                                        </p:tgtEl>
                                        <p:attrNameLst>
                                          <p:attrName>style.visibility</p:attrName>
                                        </p:attrNameLst>
                                      </p:cBhvr>
                                      <p:to>
                                        <p:strVal val="visible"/>
                                      </p:to>
                                    </p:set>
                                    <p:animEffect transition="in" filter="fade">
                                      <p:cBhvr>
                                        <p:cTn id="17" dur="500"/>
                                        <p:tgtEl>
                                          <p:spTgt spid="10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xit" presetSubtype="0" fill="hold" nodeType="withEffect">
                                  <p:stCondLst>
                                    <p:cond delay="0"/>
                                  </p:stCondLst>
                                  <p:childTnLst>
                                    <p:animEffect transition="out" filter="fade">
                                      <p:cBhvr>
                                        <p:cTn id="24" dur="500"/>
                                        <p:tgtEl>
                                          <p:spTgt spid="13"/>
                                        </p:tgtEl>
                                      </p:cBhvr>
                                    </p:animEffect>
                                    <p:set>
                                      <p:cBhvr>
                                        <p:cTn id="25" dur="1" fill="hold">
                                          <p:stCondLst>
                                            <p:cond delay="499"/>
                                          </p:stCondLst>
                                        </p:cTn>
                                        <p:tgtEl>
                                          <p:spTgt spid="13"/>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14"/>
                                        </p:tgtEl>
                                      </p:cBhvr>
                                    </p:animEffect>
                                    <p:set>
                                      <p:cBhvr>
                                        <p:cTn id="28" dur="1" fill="hold">
                                          <p:stCondLst>
                                            <p:cond delay="499"/>
                                          </p:stCondLst>
                                        </p:cTn>
                                        <p:tgtEl>
                                          <p:spTgt spid="14"/>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032"/>
                                        </p:tgtEl>
                                      </p:cBhvr>
                                    </p:animEffect>
                                    <p:set>
                                      <p:cBhvr>
                                        <p:cTn id="31" dur="1" fill="hold">
                                          <p:stCondLst>
                                            <p:cond delay="499"/>
                                          </p:stCondLst>
                                        </p:cTn>
                                        <p:tgtEl>
                                          <p:spTgt spid="10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5" name="object 25"/>
          <p:cNvSpPr txBox="1">
            <a:spLocks noGrp="1"/>
          </p:cNvSpPr>
          <p:nvPr>
            <p:ph type="title"/>
          </p:nvPr>
        </p:nvSpPr>
        <p:spPr>
          <a:xfrm>
            <a:off x="1870202" y="16762"/>
            <a:ext cx="8935720" cy="1274067"/>
          </a:xfrm>
          <a:prstGeom prst="rect">
            <a:avLst/>
          </a:prstGeom>
        </p:spPr>
        <p:txBody>
          <a:bodyPr vert="horz" wrap="square" lIns="0" tIns="12065" rIns="0" bIns="0" rtlCol="0" anchor="ctr">
            <a:spAutoFit/>
          </a:bodyPr>
          <a:lstStyle/>
          <a:p>
            <a:pPr marL="12700" algn="ctr">
              <a:lnSpc>
                <a:spcPct val="100000"/>
              </a:lnSpc>
              <a:spcBef>
                <a:spcPts val="95"/>
              </a:spcBef>
            </a:pPr>
            <a:r>
              <a:rPr lang="en-SG" sz="4100" spc="5" dirty="0" err="1">
                <a:solidFill>
                  <a:schemeClr val="bg2"/>
                </a:solidFill>
              </a:rPr>
              <a:t>Sportsync</a:t>
            </a:r>
            <a:r>
              <a:rPr lang="en-SG" sz="4100" spc="5" dirty="0">
                <a:solidFill>
                  <a:schemeClr val="bg2"/>
                </a:solidFill>
              </a:rPr>
              <a:t> Observer Pattern</a:t>
            </a:r>
            <a:br>
              <a:rPr lang="en-SG" sz="4100" spc="5" dirty="0">
                <a:solidFill>
                  <a:schemeClr val="bg2"/>
                </a:solidFill>
              </a:rPr>
            </a:br>
            <a:r>
              <a:rPr lang="en-SG" sz="4100" cap="none" spc="5" dirty="0">
                <a:solidFill>
                  <a:schemeClr val="accent2">
                    <a:lumMod val="75000"/>
                  </a:schemeClr>
                </a:solidFill>
              </a:rPr>
              <a:t>Selective Notification</a:t>
            </a:r>
            <a:endParaRPr lang="en-SG" sz="4100" dirty="0">
              <a:solidFill>
                <a:schemeClr val="accent2">
                  <a:lumMod val="75000"/>
                </a:schemeClr>
              </a:solidFill>
            </a:endParaRPr>
          </a:p>
        </p:txBody>
      </p:sp>
      <p:sp>
        <p:nvSpPr>
          <p:cNvPr id="27" name="AutoShape 6">
            <a:extLst>
              <a:ext uri="{FF2B5EF4-FFF2-40B4-BE49-F238E27FC236}">
                <a16:creationId xmlns:a16="http://schemas.microsoft.com/office/drawing/2014/main" id="{53DEDCA3-A78F-42EA-D22D-AD0048578D75}"/>
              </a:ext>
            </a:extLst>
          </p:cNvPr>
          <p:cNvSpPr>
            <a:spLocks noChangeAspect="1" noChangeArrowheads="1"/>
          </p:cNvSpPr>
          <p:nvPr/>
        </p:nvSpPr>
        <p:spPr bwMode="auto">
          <a:xfrm>
            <a:off x="195263" y="757238"/>
            <a:ext cx="11801475" cy="53435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sp>
        <p:nvSpPr>
          <p:cNvPr id="2" name="object 4">
            <a:extLst>
              <a:ext uri="{FF2B5EF4-FFF2-40B4-BE49-F238E27FC236}">
                <a16:creationId xmlns:a16="http://schemas.microsoft.com/office/drawing/2014/main" id="{9214B4A6-16B4-4EDA-DD52-8FC3162F0534}"/>
              </a:ext>
            </a:extLst>
          </p:cNvPr>
          <p:cNvSpPr txBox="1"/>
          <p:nvPr/>
        </p:nvSpPr>
        <p:spPr>
          <a:xfrm>
            <a:off x="1864614" y="1740725"/>
            <a:ext cx="5028819" cy="1305486"/>
          </a:xfrm>
          <a:prstGeom prst="rect">
            <a:avLst/>
          </a:prstGeom>
        </p:spPr>
        <p:txBody>
          <a:bodyPr vert="horz" wrap="square" lIns="0" tIns="12700" rIns="0" bIns="0" rtlCol="0">
            <a:spAutoFit/>
          </a:bodyPr>
          <a:lstStyle/>
          <a:p>
            <a:pPr marL="285750" marR="5080" indent="-273685">
              <a:lnSpc>
                <a:spcPct val="100000"/>
              </a:lnSpc>
              <a:spcBef>
                <a:spcPts val="100"/>
              </a:spcBef>
              <a:tabLst>
                <a:tab pos="285750" algn="l"/>
              </a:tabLst>
            </a:pPr>
            <a:r>
              <a:rPr sz="2800" spc="650" dirty="0">
                <a:solidFill>
                  <a:srgbClr val="707AA1"/>
                </a:solidFill>
                <a:latin typeface="Microsoft Sans Serif"/>
                <a:cs typeface="Microsoft Sans Serif"/>
              </a:rPr>
              <a:t>🞂</a:t>
            </a:r>
            <a:r>
              <a:rPr sz="2800" dirty="0">
                <a:solidFill>
                  <a:srgbClr val="707AA1"/>
                </a:solidFill>
                <a:latin typeface="Microsoft Sans Serif"/>
                <a:cs typeface="Microsoft Sans Serif"/>
              </a:rPr>
              <a:t>​</a:t>
            </a:r>
            <a:r>
              <a:rPr sz="2800" spc="-55" dirty="0">
                <a:solidFill>
                  <a:srgbClr val="707AA1"/>
                </a:solidFill>
                <a:latin typeface="Microsoft Sans Serif"/>
                <a:cs typeface="Microsoft Sans Serif"/>
              </a:rPr>
              <a:t> </a:t>
            </a:r>
            <a:r>
              <a:rPr lang="en-SG" sz="2800" b="1" dirty="0" err="1">
                <a:solidFill>
                  <a:srgbClr val="00AE50"/>
                </a:solidFill>
                <a:latin typeface="Arial"/>
                <a:cs typeface="Arial"/>
              </a:rPr>
              <a:t>SportSync</a:t>
            </a:r>
            <a:r>
              <a:rPr sz="2800" b="1" spc="-50" dirty="0">
                <a:solidFill>
                  <a:srgbClr val="00AE50"/>
                </a:solidFill>
                <a:latin typeface="Arial"/>
                <a:cs typeface="Arial"/>
              </a:rPr>
              <a:t> </a:t>
            </a:r>
            <a:r>
              <a:rPr sz="2800" dirty="0">
                <a:solidFill>
                  <a:srgbClr val="252525"/>
                </a:solidFill>
                <a:latin typeface="Arial MT"/>
                <a:cs typeface="Arial MT"/>
              </a:rPr>
              <a:t>notifies</a:t>
            </a:r>
            <a:r>
              <a:rPr sz="2800" spc="55" dirty="0">
                <a:solidFill>
                  <a:srgbClr val="252525"/>
                </a:solidFill>
                <a:latin typeface="Arial MT"/>
                <a:cs typeface="Arial MT"/>
              </a:rPr>
              <a:t> </a:t>
            </a:r>
            <a:r>
              <a:rPr sz="2800" spc="-10" dirty="0">
                <a:solidFill>
                  <a:srgbClr val="252525"/>
                </a:solidFill>
                <a:latin typeface="Arial MT"/>
                <a:cs typeface="Arial MT"/>
              </a:rPr>
              <a:t>those </a:t>
            </a:r>
            <a:r>
              <a:rPr sz="2800" dirty="0">
                <a:solidFill>
                  <a:srgbClr val="252525"/>
                </a:solidFill>
                <a:latin typeface="Arial MT"/>
                <a:cs typeface="Arial MT"/>
              </a:rPr>
              <a:t>who</a:t>
            </a:r>
            <a:r>
              <a:rPr sz="2800" spc="-25" dirty="0">
                <a:solidFill>
                  <a:srgbClr val="252525"/>
                </a:solidFill>
                <a:latin typeface="Arial MT"/>
                <a:cs typeface="Arial MT"/>
              </a:rPr>
              <a:t> </a:t>
            </a:r>
            <a:r>
              <a:rPr lang="en-SG" sz="2800" dirty="0">
                <a:solidFill>
                  <a:srgbClr val="252525"/>
                </a:solidFill>
                <a:latin typeface="Arial MT"/>
                <a:cs typeface="Arial MT"/>
              </a:rPr>
              <a:t>book</a:t>
            </a:r>
            <a:r>
              <a:rPr sz="2800" spc="35" dirty="0">
                <a:solidFill>
                  <a:srgbClr val="252525"/>
                </a:solidFill>
                <a:latin typeface="Arial MT"/>
                <a:cs typeface="Arial MT"/>
              </a:rPr>
              <a:t> </a:t>
            </a:r>
            <a:r>
              <a:rPr sz="2800" dirty="0">
                <a:solidFill>
                  <a:srgbClr val="252525"/>
                </a:solidFill>
                <a:latin typeface="Arial MT"/>
                <a:cs typeface="Arial MT"/>
              </a:rPr>
              <a:t>a</a:t>
            </a:r>
            <a:r>
              <a:rPr sz="2800" spc="30" dirty="0">
                <a:solidFill>
                  <a:srgbClr val="252525"/>
                </a:solidFill>
                <a:latin typeface="Arial MT"/>
                <a:cs typeface="Arial MT"/>
              </a:rPr>
              <a:t> </a:t>
            </a:r>
            <a:r>
              <a:rPr sz="2800" u="sng" spc="-10" dirty="0">
                <a:solidFill>
                  <a:srgbClr val="FF0000"/>
                </a:solidFill>
                <a:uFill>
                  <a:solidFill>
                    <a:srgbClr val="FF0000"/>
                  </a:solidFill>
                </a:uFill>
                <a:latin typeface="Arial MT"/>
                <a:cs typeface="Arial MT"/>
              </a:rPr>
              <a:t>particular</a:t>
            </a:r>
            <a:r>
              <a:rPr sz="2800" spc="-10" dirty="0">
                <a:solidFill>
                  <a:srgbClr val="FF0000"/>
                </a:solidFill>
                <a:latin typeface="Arial MT"/>
                <a:cs typeface="Arial MT"/>
              </a:rPr>
              <a:t> </a:t>
            </a:r>
            <a:r>
              <a:rPr lang="en-SG" sz="2800" u="sng" spc="-10" dirty="0">
                <a:solidFill>
                  <a:srgbClr val="FF0000"/>
                </a:solidFill>
                <a:uFill>
                  <a:solidFill>
                    <a:srgbClr val="FF0000"/>
                  </a:solidFill>
                </a:uFill>
                <a:latin typeface="Arial MT"/>
                <a:cs typeface="Arial MT"/>
              </a:rPr>
              <a:t>listing services</a:t>
            </a:r>
            <a:r>
              <a:rPr lang="en-SG" sz="2800" spc="-35" dirty="0">
                <a:solidFill>
                  <a:srgbClr val="FF0000"/>
                </a:solidFill>
                <a:uFill>
                  <a:solidFill>
                    <a:srgbClr val="FF0000"/>
                  </a:solidFill>
                </a:uFill>
                <a:latin typeface="Arial MT"/>
                <a:cs typeface="Arial MT"/>
              </a:rPr>
              <a:t> </a:t>
            </a:r>
            <a:r>
              <a:rPr sz="2800" dirty="0">
                <a:solidFill>
                  <a:srgbClr val="FF0000"/>
                </a:solidFill>
                <a:latin typeface="Arial MT"/>
                <a:cs typeface="Arial MT"/>
              </a:rPr>
              <a:t>(i.e.</a:t>
            </a:r>
            <a:r>
              <a:rPr sz="2800" spc="-35" dirty="0">
                <a:solidFill>
                  <a:srgbClr val="FF0000"/>
                </a:solidFill>
                <a:latin typeface="Arial MT"/>
                <a:cs typeface="Arial MT"/>
              </a:rPr>
              <a:t> </a:t>
            </a:r>
            <a:r>
              <a:rPr sz="2800" spc="-10" dirty="0">
                <a:solidFill>
                  <a:srgbClr val="FF0000"/>
                </a:solidFill>
                <a:latin typeface="Arial MT"/>
                <a:cs typeface="Arial MT"/>
              </a:rPr>
              <a:t>interests)</a:t>
            </a:r>
            <a:endParaRPr sz="2800" dirty="0">
              <a:latin typeface="Arial MT"/>
              <a:cs typeface="Arial MT"/>
            </a:endParaRPr>
          </a:p>
        </p:txBody>
      </p:sp>
      <p:sp>
        <p:nvSpPr>
          <p:cNvPr id="3" name="object 5">
            <a:extLst>
              <a:ext uri="{FF2B5EF4-FFF2-40B4-BE49-F238E27FC236}">
                <a16:creationId xmlns:a16="http://schemas.microsoft.com/office/drawing/2014/main" id="{88841C45-5484-5A89-7C33-92F536530FD2}"/>
              </a:ext>
            </a:extLst>
          </p:cNvPr>
          <p:cNvSpPr/>
          <p:nvPr/>
        </p:nvSpPr>
        <p:spPr>
          <a:xfrm>
            <a:off x="6904100" y="1499297"/>
            <a:ext cx="3895090" cy="640080"/>
          </a:xfrm>
          <a:custGeom>
            <a:avLst/>
            <a:gdLst/>
            <a:ahLst/>
            <a:cxnLst/>
            <a:rect l="l" t="t" r="r" b="b"/>
            <a:pathLst>
              <a:path w="3895090" h="640080">
                <a:moveTo>
                  <a:pt x="0" y="640079"/>
                </a:moveTo>
                <a:lnTo>
                  <a:pt x="1668018" y="640079"/>
                </a:lnTo>
                <a:lnTo>
                  <a:pt x="1668018" y="0"/>
                </a:lnTo>
                <a:lnTo>
                  <a:pt x="0" y="0"/>
                </a:lnTo>
                <a:lnTo>
                  <a:pt x="0" y="640079"/>
                </a:lnTo>
                <a:close/>
              </a:path>
              <a:path w="3895090" h="640080">
                <a:moveTo>
                  <a:pt x="2286000" y="640079"/>
                </a:moveTo>
                <a:lnTo>
                  <a:pt x="3894581" y="640079"/>
                </a:lnTo>
                <a:lnTo>
                  <a:pt x="3894581" y="0"/>
                </a:lnTo>
                <a:lnTo>
                  <a:pt x="2286000" y="0"/>
                </a:lnTo>
                <a:lnTo>
                  <a:pt x="2286000" y="640079"/>
                </a:lnTo>
                <a:close/>
              </a:path>
            </a:pathLst>
          </a:custGeom>
          <a:ln w="19050">
            <a:solidFill>
              <a:srgbClr val="000000"/>
            </a:solidFill>
          </a:ln>
        </p:spPr>
        <p:txBody>
          <a:bodyPr wrap="square" lIns="0" tIns="0" rIns="0" bIns="0" rtlCol="0"/>
          <a:lstStyle/>
          <a:p>
            <a:endParaRPr/>
          </a:p>
        </p:txBody>
      </p:sp>
      <p:sp>
        <p:nvSpPr>
          <p:cNvPr id="4" name="object 6">
            <a:extLst>
              <a:ext uri="{FF2B5EF4-FFF2-40B4-BE49-F238E27FC236}">
                <a16:creationId xmlns:a16="http://schemas.microsoft.com/office/drawing/2014/main" id="{0486BD01-B700-6382-EC1F-3D6E681BC091}"/>
              </a:ext>
            </a:extLst>
          </p:cNvPr>
          <p:cNvSpPr txBox="1"/>
          <p:nvPr/>
        </p:nvSpPr>
        <p:spPr>
          <a:xfrm>
            <a:off x="6980428" y="1629726"/>
            <a:ext cx="3801745" cy="633507"/>
          </a:xfrm>
          <a:prstGeom prst="rect">
            <a:avLst/>
          </a:prstGeom>
        </p:spPr>
        <p:txBody>
          <a:bodyPr vert="horz" wrap="square" lIns="0" tIns="12700" rIns="0" bIns="0" rtlCol="0">
            <a:spAutoFit/>
          </a:bodyPr>
          <a:lstStyle/>
          <a:p>
            <a:pPr marL="12700" algn="ctr">
              <a:spcBef>
                <a:spcPts val="100"/>
              </a:spcBef>
              <a:tabLst>
                <a:tab pos="2298700" algn="l"/>
              </a:tabLst>
            </a:pPr>
            <a:r>
              <a:rPr lang="en-SG" sz="1950" b="1" spc="95" dirty="0" err="1">
                <a:solidFill>
                  <a:srgbClr val="00AE50"/>
                </a:solidFill>
                <a:latin typeface="Trebuchet MS"/>
                <a:cs typeface="Trebuchet MS"/>
              </a:rPr>
              <a:t>SportSync</a:t>
            </a:r>
            <a:r>
              <a:rPr sz="1950" b="1" dirty="0">
                <a:solidFill>
                  <a:srgbClr val="00AE50"/>
                </a:solidFill>
                <a:latin typeface="Trebuchet MS"/>
                <a:cs typeface="Trebuchet MS"/>
              </a:rPr>
              <a:t>	</a:t>
            </a:r>
            <a:r>
              <a:rPr lang="en-SG" sz="2000" dirty="0" err="1">
                <a:solidFill>
                  <a:srgbClr val="FFC000"/>
                </a:solidFill>
                <a:latin typeface="Trebuchet MS"/>
                <a:cs typeface="Trebuchet MS"/>
              </a:rPr>
              <a:t>YourAccount</a:t>
            </a:r>
            <a:endParaRPr lang="en-SG" sz="2000" dirty="0">
              <a:solidFill>
                <a:srgbClr val="FFC000"/>
              </a:solidFill>
              <a:latin typeface="Trebuchet MS"/>
              <a:cs typeface="Trebuchet MS"/>
            </a:endParaRPr>
          </a:p>
          <a:p>
            <a:pPr marL="12700" algn="ctr">
              <a:lnSpc>
                <a:spcPct val="100000"/>
              </a:lnSpc>
              <a:spcBef>
                <a:spcPts val="100"/>
              </a:spcBef>
              <a:tabLst>
                <a:tab pos="2298700" algn="l"/>
              </a:tabLst>
            </a:pPr>
            <a:endParaRPr sz="1950" dirty="0">
              <a:latin typeface="Trebuchet MS"/>
              <a:cs typeface="Trebuchet MS"/>
            </a:endParaRPr>
          </a:p>
        </p:txBody>
      </p:sp>
      <p:grpSp>
        <p:nvGrpSpPr>
          <p:cNvPr id="5" name="object 7">
            <a:extLst>
              <a:ext uri="{FF2B5EF4-FFF2-40B4-BE49-F238E27FC236}">
                <a16:creationId xmlns:a16="http://schemas.microsoft.com/office/drawing/2014/main" id="{40043C4D-4405-22FE-D128-DF249DD9CE1C}"/>
              </a:ext>
            </a:extLst>
          </p:cNvPr>
          <p:cNvGrpSpPr/>
          <p:nvPr/>
        </p:nvGrpSpPr>
        <p:grpSpPr>
          <a:xfrm>
            <a:off x="7373683" y="2122042"/>
            <a:ext cx="3270885" cy="2047875"/>
            <a:chOff x="5575363" y="2070925"/>
            <a:chExt cx="3270885" cy="2047875"/>
          </a:xfrm>
        </p:grpSpPr>
        <p:sp>
          <p:nvSpPr>
            <p:cNvPr id="6" name="object 8">
              <a:extLst>
                <a:ext uri="{FF2B5EF4-FFF2-40B4-BE49-F238E27FC236}">
                  <a16:creationId xmlns:a16="http://schemas.microsoft.com/office/drawing/2014/main" id="{E5C7A631-4F8B-9078-2F85-BA046F482707}"/>
                </a:ext>
              </a:extLst>
            </p:cNvPr>
            <p:cNvSpPr/>
            <p:nvPr/>
          </p:nvSpPr>
          <p:spPr>
            <a:xfrm>
              <a:off x="6056757" y="2077593"/>
              <a:ext cx="2144395" cy="2034539"/>
            </a:xfrm>
            <a:custGeom>
              <a:avLst/>
              <a:gdLst/>
              <a:ahLst/>
              <a:cxnLst/>
              <a:rect l="l" t="t" r="r" b="b"/>
              <a:pathLst>
                <a:path w="2144395" h="2034539">
                  <a:moveTo>
                    <a:pt x="0" y="0"/>
                  </a:moveTo>
                  <a:lnTo>
                    <a:pt x="0" y="2034540"/>
                  </a:lnTo>
                </a:path>
                <a:path w="2144395" h="2034539">
                  <a:moveTo>
                    <a:pt x="2144267" y="10668"/>
                  </a:moveTo>
                  <a:lnTo>
                    <a:pt x="2144267" y="2034540"/>
                  </a:lnTo>
                </a:path>
              </a:pathLst>
            </a:custGeom>
            <a:ln w="12954">
              <a:solidFill>
                <a:srgbClr val="000000"/>
              </a:solidFill>
            </a:ln>
          </p:spPr>
          <p:txBody>
            <a:bodyPr wrap="square" lIns="0" tIns="0" rIns="0" bIns="0" rtlCol="0"/>
            <a:lstStyle/>
            <a:p>
              <a:endParaRPr/>
            </a:p>
          </p:txBody>
        </p:sp>
        <p:sp>
          <p:nvSpPr>
            <p:cNvPr id="7" name="object 9">
              <a:extLst>
                <a:ext uri="{FF2B5EF4-FFF2-40B4-BE49-F238E27FC236}">
                  <a16:creationId xmlns:a16="http://schemas.microsoft.com/office/drawing/2014/main" id="{413178C8-E580-CFFA-5480-D26344DAFEF7}"/>
                </a:ext>
              </a:extLst>
            </p:cNvPr>
            <p:cNvSpPr/>
            <p:nvPr/>
          </p:nvSpPr>
          <p:spPr>
            <a:xfrm>
              <a:off x="6081522" y="2894837"/>
              <a:ext cx="2113915" cy="76200"/>
            </a:xfrm>
            <a:custGeom>
              <a:avLst/>
              <a:gdLst/>
              <a:ahLst/>
              <a:cxnLst/>
              <a:rect l="l" t="t" r="r" b="b"/>
              <a:pathLst>
                <a:path w="2113915" h="76200">
                  <a:moveTo>
                    <a:pt x="2113788" y="38100"/>
                  </a:moveTo>
                  <a:lnTo>
                    <a:pt x="2098548" y="30480"/>
                  </a:lnTo>
                  <a:lnTo>
                    <a:pt x="2037588" y="0"/>
                  </a:lnTo>
                  <a:lnTo>
                    <a:pt x="2037588" y="30492"/>
                  </a:lnTo>
                  <a:lnTo>
                    <a:pt x="0" y="30492"/>
                  </a:lnTo>
                  <a:lnTo>
                    <a:pt x="0" y="45720"/>
                  </a:lnTo>
                  <a:lnTo>
                    <a:pt x="2037588" y="45720"/>
                  </a:lnTo>
                  <a:lnTo>
                    <a:pt x="2037588" y="76200"/>
                  </a:lnTo>
                  <a:lnTo>
                    <a:pt x="2098548" y="45720"/>
                  </a:lnTo>
                  <a:lnTo>
                    <a:pt x="2113788" y="38100"/>
                  </a:lnTo>
                  <a:close/>
                </a:path>
              </a:pathLst>
            </a:custGeom>
            <a:solidFill>
              <a:srgbClr val="000000"/>
            </a:solidFill>
          </p:spPr>
          <p:txBody>
            <a:bodyPr wrap="square" lIns="0" tIns="0" rIns="0" bIns="0" rtlCol="0"/>
            <a:lstStyle/>
            <a:p>
              <a:endParaRPr/>
            </a:p>
          </p:txBody>
        </p:sp>
        <p:pic>
          <p:nvPicPr>
            <p:cNvPr id="8" name="object 10">
              <a:extLst>
                <a:ext uri="{FF2B5EF4-FFF2-40B4-BE49-F238E27FC236}">
                  <a16:creationId xmlns:a16="http://schemas.microsoft.com/office/drawing/2014/main" id="{7AA43F68-AEFC-966B-6BE2-DBF8CF61C0FA}"/>
                </a:ext>
              </a:extLst>
            </p:cNvPr>
            <p:cNvPicPr/>
            <p:nvPr/>
          </p:nvPicPr>
          <p:blipFill>
            <a:blip r:embed="rId3" cstate="print"/>
            <a:stretch>
              <a:fillRect/>
            </a:stretch>
          </p:blipFill>
          <p:spPr>
            <a:xfrm>
              <a:off x="6056376" y="3252977"/>
              <a:ext cx="76200" cy="76200"/>
            </a:xfrm>
            <a:prstGeom prst="rect">
              <a:avLst/>
            </a:prstGeom>
          </p:spPr>
        </p:pic>
        <p:sp>
          <p:nvSpPr>
            <p:cNvPr id="9" name="object 11">
              <a:extLst>
                <a:ext uri="{FF2B5EF4-FFF2-40B4-BE49-F238E27FC236}">
                  <a16:creationId xmlns:a16="http://schemas.microsoft.com/office/drawing/2014/main" id="{42C488B2-22ED-6E82-2714-1A6C3274D972}"/>
                </a:ext>
              </a:extLst>
            </p:cNvPr>
            <p:cNvSpPr/>
            <p:nvPr/>
          </p:nvSpPr>
          <p:spPr>
            <a:xfrm>
              <a:off x="6132576" y="3280918"/>
              <a:ext cx="2063114" cy="17780"/>
            </a:xfrm>
            <a:custGeom>
              <a:avLst/>
              <a:gdLst/>
              <a:ahLst/>
              <a:cxnLst/>
              <a:rect l="l" t="t" r="r" b="b"/>
              <a:pathLst>
                <a:path w="2063115" h="17779">
                  <a:moveTo>
                    <a:pt x="2062733" y="0"/>
                  </a:moveTo>
                  <a:lnTo>
                    <a:pt x="0" y="2540"/>
                  </a:lnTo>
                  <a:lnTo>
                    <a:pt x="0" y="17780"/>
                  </a:lnTo>
                  <a:lnTo>
                    <a:pt x="2062733" y="15240"/>
                  </a:lnTo>
                  <a:lnTo>
                    <a:pt x="2062733" y="0"/>
                  </a:lnTo>
                  <a:close/>
                </a:path>
              </a:pathLst>
            </a:custGeom>
            <a:solidFill>
              <a:srgbClr val="000000"/>
            </a:solidFill>
          </p:spPr>
          <p:txBody>
            <a:bodyPr wrap="square" lIns="0" tIns="0" rIns="0" bIns="0" rtlCol="0"/>
            <a:lstStyle/>
            <a:p>
              <a:endParaRPr/>
            </a:p>
          </p:txBody>
        </p:sp>
        <p:sp>
          <p:nvSpPr>
            <p:cNvPr id="10" name="object 12">
              <a:extLst>
                <a:ext uri="{FF2B5EF4-FFF2-40B4-BE49-F238E27FC236}">
                  <a16:creationId xmlns:a16="http://schemas.microsoft.com/office/drawing/2014/main" id="{6C408551-8303-6208-28A9-F83C2BE3B5EF}"/>
                </a:ext>
              </a:extLst>
            </p:cNvPr>
            <p:cNvSpPr/>
            <p:nvPr/>
          </p:nvSpPr>
          <p:spPr>
            <a:xfrm>
              <a:off x="5582031" y="2368677"/>
              <a:ext cx="3257550" cy="1447800"/>
            </a:xfrm>
            <a:custGeom>
              <a:avLst/>
              <a:gdLst/>
              <a:ahLst/>
              <a:cxnLst/>
              <a:rect l="l" t="t" r="r" b="b"/>
              <a:pathLst>
                <a:path w="3257550" h="1447800">
                  <a:moveTo>
                    <a:pt x="0" y="1447800"/>
                  </a:moveTo>
                  <a:lnTo>
                    <a:pt x="3257550" y="1447800"/>
                  </a:lnTo>
                  <a:lnTo>
                    <a:pt x="3257550" y="0"/>
                  </a:lnTo>
                  <a:lnTo>
                    <a:pt x="0" y="0"/>
                  </a:lnTo>
                  <a:lnTo>
                    <a:pt x="0" y="1447800"/>
                  </a:lnTo>
                  <a:close/>
                </a:path>
              </a:pathLst>
            </a:custGeom>
            <a:ln w="12954">
              <a:solidFill>
                <a:srgbClr val="000000"/>
              </a:solidFill>
            </a:ln>
          </p:spPr>
          <p:txBody>
            <a:bodyPr wrap="square" lIns="0" tIns="0" rIns="0" bIns="0" rtlCol="0"/>
            <a:lstStyle/>
            <a:p>
              <a:endParaRPr/>
            </a:p>
          </p:txBody>
        </p:sp>
        <p:sp>
          <p:nvSpPr>
            <p:cNvPr id="11" name="object 13">
              <a:extLst>
                <a:ext uri="{FF2B5EF4-FFF2-40B4-BE49-F238E27FC236}">
                  <a16:creationId xmlns:a16="http://schemas.microsoft.com/office/drawing/2014/main" id="{139FB299-909B-838E-9BC4-1CD00D23E246}"/>
                </a:ext>
              </a:extLst>
            </p:cNvPr>
            <p:cNvSpPr/>
            <p:nvPr/>
          </p:nvSpPr>
          <p:spPr>
            <a:xfrm>
              <a:off x="8119110" y="3589020"/>
              <a:ext cx="60960" cy="76200"/>
            </a:xfrm>
            <a:custGeom>
              <a:avLst/>
              <a:gdLst/>
              <a:ahLst/>
              <a:cxnLst/>
              <a:rect l="l" t="t" r="r" b="b"/>
              <a:pathLst>
                <a:path w="60959" h="76200">
                  <a:moveTo>
                    <a:pt x="0" y="0"/>
                  </a:moveTo>
                  <a:lnTo>
                    <a:pt x="0" y="76199"/>
                  </a:lnTo>
                  <a:lnTo>
                    <a:pt x="60960" y="45719"/>
                  </a:lnTo>
                  <a:lnTo>
                    <a:pt x="12700" y="45719"/>
                  </a:lnTo>
                  <a:lnTo>
                    <a:pt x="12700" y="30479"/>
                  </a:lnTo>
                  <a:lnTo>
                    <a:pt x="60960" y="30479"/>
                  </a:lnTo>
                  <a:lnTo>
                    <a:pt x="0" y="0"/>
                  </a:lnTo>
                  <a:close/>
                </a:path>
              </a:pathLst>
            </a:custGeom>
            <a:solidFill>
              <a:srgbClr val="000000"/>
            </a:solidFill>
          </p:spPr>
          <p:txBody>
            <a:bodyPr wrap="square" lIns="0" tIns="0" rIns="0" bIns="0" rtlCol="0"/>
            <a:lstStyle/>
            <a:p>
              <a:endParaRPr/>
            </a:p>
          </p:txBody>
        </p:sp>
        <p:sp>
          <p:nvSpPr>
            <p:cNvPr id="12" name="object 14">
              <a:extLst>
                <a:ext uri="{FF2B5EF4-FFF2-40B4-BE49-F238E27FC236}">
                  <a16:creationId xmlns:a16="http://schemas.microsoft.com/office/drawing/2014/main" id="{0720C818-FF20-17E2-E247-F0EDEEE91E92}"/>
                </a:ext>
              </a:extLst>
            </p:cNvPr>
            <p:cNvSpPr/>
            <p:nvPr/>
          </p:nvSpPr>
          <p:spPr>
            <a:xfrm>
              <a:off x="6150864" y="3627119"/>
              <a:ext cx="2044700" cy="0"/>
            </a:xfrm>
            <a:custGeom>
              <a:avLst/>
              <a:gdLst/>
              <a:ahLst/>
              <a:cxnLst/>
              <a:rect l="l" t="t" r="r" b="b"/>
              <a:pathLst>
                <a:path w="2044700">
                  <a:moveTo>
                    <a:pt x="0" y="0"/>
                  </a:moveTo>
                  <a:lnTo>
                    <a:pt x="2044445" y="0"/>
                  </a:lnTo>
                </a:path>
              </a:pathLst>
            </a:custGeom>
            <a:ln w="15241">
              <a:solidFill>
                <a:srgbClr val="000000"/>
              </a:solidFill>
              <a:prstDash val="sysDash"/>
            </a:ln>
          </p:spPr>
          <p:txBody>
            <a:bodyPr wrap="square" lIns="0" tIns="0" rIns="0" bIns="0" rtlCol="0"/>
            <a:lstStyle/>
            <a:p>
              <a:endParaRPr/>
            </a:p>
          </p:txBody>
        </p:sp>
        <p:sp>
          <p:nvSpPr>
            <p:cNvPr id="13" name="object 15">
              <a:extLst>
                <a:ext uri="{FF2B5EF4-FFF2-40B4-BE49-F238E27FC236}">
                  <a16:creationId xmlns:a16="http://schemas.microsoft.com/office/drawing/2014/main" id="{2530E3D0-B7D5-F530-EBD8-AFF67EC5629D}"/>
                </a:ext>
              </a:extLst>
            </p:cNvPr>
            <p:cNvSpPr/>
            <p:nvPr/>
          </p:nvSpPr>
          <p:spPr>
            <a:xfrm>
              <a:off x="6096000" y="3619498"/>
              <a:ext cx="9525" cy="15240"/>
            </a:xfrm>
            <a:custGeom>
              <a:avLst/>
              <a:gdLst/>
              <a:ahLst/>
              <a:cxnLst/>
              <a:rect l="l" t="t" r="r" b="b"/>
              <a:pathLst>
                <a:path w="9525" h="15239">
                  <a:moveTo>
                    <a:pt x="9142" y="0"/>
                  </a:moveTo>
                  <a:lnTo>
                    <a:pt x="0" y="0"/>
                  </a:lnTo>
                  <a:lnTo>
                    <a:pt x="0" y="15241"/>
                  </a:lnTo>
                  <a:lnTo>
                    <a:pt x="9142" y="15241"/>
                  </a:lnTo>
                  <a:lnTo>
                    <a:pt x="9142" y="0"/>
                  </a:lnTo>
                  <a:close/>
                </a:path>
              </a:pathLst>
            </a:custGeom>
            <a:solidFill>
              <a:srgbClr val="000000"/>
            </a:solidFill>
          </p:spPr>
          <p:txBody>
            <a:bodyPr wrap="square" lIns="0" tIns="0" rIns="0" bIns="0" rtlCol="0"/>
            <a:lstStyle/>
            <a:p>
              <a:endParaRPr/>
            </a:p>
          </p:txBody>
        </p:sp>
      </p:grpSp>
      <p:sp>
        <p:nvSpPr>
          <p:cNvPr id="14" name="object 16">
            <a:extLst>
              <a:ext uri="{FF2B5EF4-FFF2-40B4-BE49-F238E27FC236}">
                <a16:creationId xmlns:a16="http://schemas.microsoft.com/office/drawing/2014/main" id="{5896AA98-4647-4064-2F47-0DBD7D1917A1}"/>
              </a:ext>
            </a:extLst>
          </p:cNvPr>
          <p:cNvSpPr txBox="1"/>
          <p:nvPr/>
        </p:nvSpPr>
        <p:spPr>
          <a:xfrm>
            <a:off x="8153654" y="2673159"/>
            <a:ext cx="1444625" cy="259045"/>
          </a:xfrm>
          <a:prstGeom prst="rect">
            <a:avLst/>
          </a:prstGeom>
        </p:spPr>
        <p:txBody>
          <a:bodyPr vert="horz" wrap="square" lIns="0" tIns="12700" rIns="0" bIns="0" rtlCol="0">
            <a:spAutoFit/>
          </a:bodyPr>
          <a:lstStyle/>
          <a:p>
            <a:pPr marL="12700">
              <a:lnSpc>
                <a:spcPct val="100000"/>
              </a:lnSpc>
              <a:spcBef>
                <a:spcPts val="100"/>
              </a:spcBef>
            </a:pPr>
            <a:r>
              <a:rPr sz="1600" spc="-45" dirty="0">
                <a:solidFill>
                  <a:srgbClr val="FF0000"/>
                </a:solidFill>
                <a:latin typeface="Trebuchet MS"/>
                <a:cs typeface="Trebuchet MS"/>
              </a:rPr>
              <a:t>update(</a:t>
            </a:r>
            <a:r>
              <a:rPr lang="en-SG" sz="1600" b="1" spc="-45" dirty="0">
                <a:solidFill>
                  <a:srgbClr val="FF0000"/>
                </a:solidFill>
                <a:latin typeface="Trebuchet MS"/>
                <a:cs typeface="Trebuchet MS"/>
              </a:rPr>
              <a:t>listing</a:t>
            </a:r>
            <a:r>
              <a:rPr sz="1600" spc="-45" dirty="0">
                <a:solidFill>
                  <a:srgbClr val="FF0000"/>
                </a:solidFill>
                <a:latin typeface="Trebuchet MS"/>
                <a:cs typeface="Trebuchet MS"/>
              </a:rPr>
              <a:t>)</a:t>
            </a:r>
            <a:endParaRPr sz="1600" dirty="0">
              <a:latin typeface="Trebuchet MS"/>
              <a:cs typeface="Trebuchet MS"/>
            </a:endParaRPr>
          </a:p>
        </p:txBody>
      </p:sp>
      <p:sp>
        <p:nvSpPr>
          <p:cNvPr id="15" name="object 17">
            <a:extLst>
              <a:ext uri="{FF2B5EF4-FFF2-40B4-BE49-F238E27FC236}">
                <a16:creationId xmlns:a16="http://schemas.microsoft.com/office/drawing/2014/main" id="{83EB23A8-3B4F-8302-425D-4ECBBD963EE3}"/>
              </a:ext>
            </a:extLst>
          </p:cNvPr>
          <p:cNvSpPr txBox="1"/>
          <p:nvPr/>
        </p:nvSpPr>
        <p:spPr>
          <a:xfrm>
            <a:off x="8177275" y="3021900"/>
            <a:ext cx="1532255" cy="269875"/>
          </a:xfrm>
          <a:prstGeom prst="rect">
            <a:avLst/>
          </a:prstGeom>
        </p:spPr>
        <p:txBody>
          <a:bodyPr vert="horz" wrap="square" lIns="0" tIns="13335" rIns="0" bIns="0" rtlCol="0">
            <a:spAutoFit/>
          </a:bodyPr>
          <a:lstStyle/>
          <a:p>
            <a:pPr marL="12700">
              <a:lnSpc>
                <a:spcPct val="100000"/>
              </a:lnSpc>
              <a:spcBef>
                <a:spcPts val="105"/>
              </a:spcBef>
            </a:pPr>
            <a:r>
              <a:rPr sz="1600" spc="-35" dirty="0" err="1">
                <a:solidFill>
                  <a:srgbClr val="FF0000"/>
                </a:solidFill>
                <a:latin typeface="Trebuchet MS"/>
                <a:cs typeface="Trebuchet MS"/>
              </a:rPr>
              <a:t>getData</a:t>
            </a:r>
            <a:r>
              <a:rPr sz="1600" spc="-35" dirty="0">
                <a:solidFill>
                  <a:srgbClr val="FF0000"/>
                </a:solidFill>
                <a:latin typeface="Trebuchet MS"/>
                <a:cs typeface="Trebuchet MS"/>
              </a:rPr>
              <a:t>(</a:t>
            </a:r>
            <a:r>
              <a:rPr lang="en-SG" sz="1600" b="1" spc="-35" dirty="0">
                <a:solidFill>
                  <a:srgbClr val="FF0000"/>
                </a:solidFill>
                <a:latin typeface="Trebuchet MS"/>
                <a:cs typeface="Trebuchet MS"/>
              </a:rPr>
              <a:t>listing</a:t>
            </a:r>
            <a:r>
              <a:rPr sz="1600" spc="-35" dirty="0">
                <a:solidFill>
                  <a:srgbClr val="FF0000"/>
                </a:solidFill>
                <a:latin typeface="Trebuchet MS"/>
                <a:cs typeface="Trebuchet MS"/>
              </a:rPr>
              <a:t>)</a:t>
            </a:r>
            <a:endParaRPr sz="1600" dirty="0">
              <a:latin typeface="Trebuchet MS"/>
              <a:cs typeface="Trebuchet MS"/>
            </a:endParaRPr>
          </a:p>
        </p:txBody>
      </p:sp>
      <p:sp>
        <p:nvSpPr>
          <p:cNvPr id="16" name="object 18">
            <a:extLst>
              <a:ext uri="{FF2B5EF4-FFF2-40B4-BE49-F238E27FC236}">
                <a16:creationId xmlns:a16="http://schemas.microsoft.com/office/drawing/2014/main" id="{628BC384-4FF3-67AF-E8F5-483D13D14752}"/>
              </a:ext>
            </a:extLst>
          </p:cNvPr>
          <p:cNvSpPr txBox="1"/>
          <p:nvPr/>
        </p:nvSpPr>
        <p:spPr>
          <a:xfrm>
            <a:off x="8856217" y="3368357"/>
            <a:ext cx="558800" cy="269875"/>
          </a:xfrm>
          <a:prstGeom prst="rect">
            <a:avLst/>
          </a:prstGeom>
        </p:spPr>
        <p:txBody>
          <a:bodyPr vert="horz" wrap="square" lIns="0" tIns="12700" rIns="0" bIns="0" rtlCol="0">
            <a:spAutoFit/>
          </a:bodyPr>
          <a:lstStyle/>
          <a:p>
            <a:pPr marL="12700">
              <a:lnSpc>
                <a:spcPct val="100000"/>
              </a:lnSpc>
              <a:spcBef>
                <a:spcPts val="100"/>
              </a:spcBef>
            </a:pPr>
            <a:r>
              <a:rPr sz="1600" spc="-90" dirty="0">
                <a:solidFill>
                  <a:srgbClr val="252525"/>
                </a:solidFill>
                <a:latin typeface="Trebuchet MS"/>
                <a:cs typeface="Trebuchet MS"/>
              </a:rPr>
              <a:t>details</a:t>
            </a:r>
            <a:endParaRPr sz="1600">
              <a:latin typeface="Trebuchet MS"/>
              <a:cs typeface="Trebuchet MS"/>
            </a:endParaRPr>
          </a:p>
        </p:txBody>
      </p:sp>
      <p:sp>
        <p:nvSpPr>
          <p:cNvPr id="17" name="object 19">
            <a:extLst>
              <a:ext uri="{FF2B5EF4-FFF2-40B4-BE49-F238E27FC236}">
                <a16:creationId xmlns:a16="http://schemas.microsoft.com/office/drawing/2014/main" id="{E08BFE26-D911-3A1F-1C33-F33D2855EEFA}"/>
              </a:ext>
            </a:extLst>
          </p:cNvPr>
          <p:cNvSpPr txBox="1"/>
          <p:nvPr/>
        </p:nvSpPr>
        <p:spPr>
          <a:xfrm>
            <a:off x="7464298" y="2442018"/>
            <a:ext cx="3001645" cy="259045"/>
          </a:xfrm>
          <a:prstGeom prst="rect">
            <a:avLst/>
          </a:prstGeom>
        </p:spPr>
        <p:txBody>
          <a:bodyPr vert="horz" wrap="square" lIns="0" tIns="12700" rIns="0" bIns="0" rtlCol="0">
            <a:spAutoFit/>
          </a:bodyPr>
          <a:lstStyle/>
          <a:p>
            <a:pPr marL="12700">
              <a:lnSpc>
                <a:spcPct val="100000"/>
              </a:lnSpc>
              <a:spcBef>
                <a:spcPts val="100"/>
              </a:spcBef>
            </a:pPr>
            <a:r>
              <a:rPr sz="1600" spc="-50" dirty="0">
                <a:solidFill>
                  <a:srgbClr val="252525"/>
                </a:solidFill>
                <a:latin typeface="Trebuchet MS"/>
                <a:cs typeface="Trebuchet MS"/>
              </a:rPr>
              <a:t>loop</a:t>
            </a:r>
            <a:r>
              <a:rPr sz="1600" spc="-60" dirty="0">
                <a:solidFill>
                  <a:srgbClr val="252525"/>
                </a:solidFill>
                <a:latin typeface="Trebuchet MS"/>
                <a:cs typeface="Trebuchet MS"/>
              </a:rPr>
              <a:t> </a:t>
            </a:r>
            <a:r>
              <a:rPr sz="1600" spc="-50" dirty="0">
                <a:solidFill>
                  <a:srgbClr val="252525"/>
                </a:solidFill>
                <a:latin typeface="Trebuchet MS"/>
                <a:cs typeface="Trebuchet MS"/>
              </a:rPr>
              <a:t>[for</a:t>
            </a:r>
            <a:r>
              <a:rPr sz="1600" spc="-5" dirty="0">
                <a:solidFill>
                  <a:srgbClr val="252525"/>
                </a:solidFill>
                <a:latin typeface="Trebuchet MS"/>
                <a:cs typeface="Trebuchet MS"/>
              </a:rPr>
              <a:t> </a:t>
            </a:r>
            <a:r>
              <a:rPr sz="1600" spc="-105" dirty="0">
                <a:solidFill>
                  <a:srgbClr val="252525"/>
                </a:solidFill>
                <a:latin typeface="Trebuchet MS"/>
                <a:cs typeface="Trebuchet MS"/>
              </a:rPr>
              <a:t>each</a:t>
            </a:r>
            <a:r>
              <a:rPr sz="1600" spc="-140" dirty="0">
                <a:solidFill>
                  <a:srgbClr val="252525"/>
                </a:solidFill>
                <a:latin typeface="Trebuchet MS"/>
                <a:cs typeface="Trebuchet MS"/>
              </a:rPr>
              <a:t> </a:t>
            </a:r>
            <a:r>
              <a:rPr sz="1600" spc="-75" dirty="0">
                <a:solidFill>
                  <a:srgbClr val="252525"/>
                </a:solidFill>
                <a:latin typeface="Trebuchet MS"/>
                <a:cs typeface="Trebuchet MS"/>
              </a:rPr>
              <a:t>account</a:t>
            </a:r>
            <a:r>
              <a:rPr sz="1600" spc="-165" dirty="0">
                <a:solidFill>
                  <a:srgbClr val="252525"/>
                </a:solidFill>
                <a:latin typeface="Trebuchet MS"/>
                <a:cs typeface="Trebuchet MS"/>
              </a:rPr>
              <a:t> </a:t>
            </a:r>
            <a:r>
              <a:rPr sz="1600" spc="-95" dirty="0">
                <a:solidFill>
                  <a:srgbClr val="252525"/>
                </a:solidFill>
                <a:latin typeface="Trebuchet MS"/>
                <a:cs typeface="Trebuchet MS"/>
              </a:rPr>
              <a:t>of</a:t>
            </a:r>
            <a:r>
              <a:rPr sz="1600" spc="-15" dirty="0">
                <a:solidFill>
                  <a:srgbClr val="252525"/>
                </a:solidFill>
                <a:latin typeface="Trebuchet MS"/>
                <a:cs typeface="Trebuchet MS"/>
              </a:rPr>
              <a:t> </a:t>
            </a:r>
            <a:r>
              <a:rPr sz="1600" spc="-165" dirty="0">
                <a:solidFill>
                  <a:srgbClr val="252525"/>
                </a:solidFill>
                <a:latin typeface="Trebuchet MS"/>
                <a:cs typeface="Trebuchet MS"/>
              </a:rPr>
              <a:t>a</a:t>
            </a:r>
            <a:r>
              <a:rPr sz="1600" dirty="0">
                <a:solidFill>
                  <a:srgbClr val="252525"/>
                </a:solidFill>
                <a:latin typeface="Trebuchet MS"/>
                <a:cs typeface="Trebuchet MS"/>
              </a:rPr>
              <a:t> </a:t>
            </a:r>
            <a:r>
              <a:rPr lang="en-SG" sz="1600" spc="-55" dirty="0">
                <a:solidFill>
                  <a:srgbClr val="252525"/>
                </a:solidFill>
                <a:latin typeface="Trebuchet MS"/>
                <a:cs typeface="Trebuchet MS"/>
              </a:rPr>
              <a:t>listing</a:t>
            </a:r>
            <a:r>
              <a:rPr sz="1600" spc="-55" dirty="0">
                <a:solidFill>
                  <a:srgbClr val="252525"/>
                </a:solidFill>
                <a:latin typeface="Trebuchet MS"/>
                <a:cs typeface="Trebuchet MS"/>
              </a:rPr>
              <a:t>]</a:t>
            </a:r>
            <a:endParaRPr sz="1600" dirty="0">
              <a:latin typeface="Trebuchet MS"/>
              <a:cs typeface="Trebuchet MS"/>
            </a:endParaRPr>
          </a:p>
        </p:txBody>
      </p:sp>
      <p:sp>
        <p:nvSpPr>
          <p:cNvPr id="18" name="object 20">
            <a:extLst>
              <a:ext uri="{FF2B5EF4-FFF2-40B4-BE49-F238E27FC236}">
                <a16:creationId xmlns:a16="http://schemas.microsoft.com/office/drawing/2014/main" id="{6F9E8F5C-5A69-3202-6A4A-E5CA057EF8DF}"/>
              </a:ext>
            </a:extLst>
          </p:cNvPr>
          <p:cNvSpPr/>
          <p:nvPr/>
        </p:nvSpPr>
        <p:spPr>
          <a:xfrm>
            <a:off x="2103501" y="3602418"/>
            <a:ext cx="2895600" cy="533400"/>
          </a:xfrm>
          <a:custGeom>
            <a:avLst/>
            <a:gdLst/>
            <a:ahLst/>
            <a:cxnLst/>
            <a:rect l="l" t="t" r="r" b="b"/>
            <a:pathLst>
              <a:path w="2895600" h="533400">
                <a:moveTo>
                  <a:pt x="0" y="533400"/>
                </a:moveTo>
                <a:lnTo>
                  <a:pt x="2895600" y="533400"/>
                </a:lnTo>
                <a:lnTo>
                  <a:pt x="2895600" y="0"/>
                </a:lnTo>
                <a:lnTo>
                  <a:pt x="0" y="0"/>
                </a:lnTo>
                <a:lnTo>
                  <a:pt x="0" y="533400"/>
                </a:lnTo>
                <a:close/>
              </a:path>
            </a:pathLst>
          </a:custGeom>
          <a:ln w="19050">
            <a:solidFill>
              <a:srgbClr val="000000"/>
            </a:solidFill>
          </a:ln>
        </p:spPr>
        <p:txBody>
          <a:bodyPr wrap="square" lIns="0" tIns="0" rIns="0" bIns="0" rtlCol="0"/>
          <a:lstStyle/>
          <a:p>
            <a:endParaRPr/>
          </a:p>
        </p:txBody>
      </p:sp>
      <p:sp>
        <p:nvSpPr>
          <p:cNvPr id="19" name="object 21">
            <a:extLst>
              <a:ext uri="{FF2B5EF4-FFF2-40B4-BE49-F238E27FC236}">
                <a16:creationId xmlns:a16="http://schemas.microsoft.com/office/drawing/2014/main" id="{93309705-58AE-8EC2-CF7A-1B37A9F05DC1}"/>
              </a:ext>
            </a:extLst>
          </p:cNvPr>
          <p:cNvSpPr txBox="1"/>
          <p:nvPr/>
        </p:nvSpPr>
        <p:spPr>
          <a:xfrm>
            <a:off x="2770631" y="3651059"/>
            <a:ext cx="1797685" cy="391160"/>
          </a:xfrm>
          <a:prstGeom prst="rect">
            <a:avLst/>
          </a:prstGeom>
        </p:spPr>
        <p:txBody>
          <a:bodyPr vert="horz" wrap="square" lIns="0" tIns="12700" rIns="0" bIns="0" rtlCol="0">
            <a:spAutoFit/>
          </a:bodyPr>
          <a:lstStyle/>
          <a:p>
            <a:pPr marL="12700">
              <a:lnSpc>
                <a:spcPct val="100000"/>
              </a:lnSpc>
              <a:spcBef>
                <a:spcPts val="100"/>
              </a:spcBef>
            </a:pPr>
            <a:r>
              <a:rPr lang="en-SG" sz="2400" b="1" spc="95" dirty="0" err="1">
                <a:solidFill>
                  <a:srgbClr val="00AE50"/>
                </a:solidFill>
                <a:latin typeface="Trebuchet MS"/>
                <a:cs typeface="Trebuchet MS"/>
              </a:rPr>
              <a:t>SportSync</a:t>
            </a:r>
            <a:endParaRPr sz="2400" dirty="0">
              <a:latin typeface="Trebuchet MS"/>
              <a:cs typeface="Trebuchet MS"/>
            </a:endParaRPr>
          </a:p>
        </p:txBody>
      </p:sp>
      <p:sp>
        <p:nvSpPr>
          <p:cNvPr id="20" name="object 22">
            <a:extLst>
              <a:ext uri="{FF2B5EF4-FFF2-40B4-BE49-F238E27FC236}">
                <a16:creationId xmlns:a16="http://schemas.microsoft.com/office/drawing/2014/main" id="{81EFB38B-2EE0-D1AE-0C2A-E37CB5ED09A2}"/>
              </a:ext>
            </a:extLst>
          </p:cNvPr>
          <p:cNvSpPr/>
          <p:nvPr/>
        </p:nvSpPr>
        <p:spPr>
          <a:xfrm>
            <a:off x="2103501" y="4135818"/>
            <a:ext cx="2895600" cy="771525"/>
          </a:xfrm>
          <a:custGeom>
            <a:avLst/>
            <a:gdLst/>
            <a:ahLst/>
            <a:cxnLst/>
            <a:rect l="l" t="t" r="r" b="b"/>
            <a:pathLst>
              <a:path w="2895600" h="771525">
                <a:moveTo>
                  <a:pt x="0" y="771144"/>
                </a:moveTo>
                <a:lnTo>
                  <a:pt x="2895600" y="771144"/>
                </a:lnTo>
                <a:lnTo>
                  <a:pt x="2895600" y="0"/>
                </a:lnTo>
                <a:lnTo>
                  <a:pt x="0" y="0"/>
                </a:lnTo>
                <a:lnTo>
                  <a:pt x="0" y="771144"/>
                </a:lnTo>
                <a:close/>
              </a:path>
            </a:pathLst>
          </a:custGeom>
          <a:ln w="19049">
            <a:solidFill>
              <a:srgbClr val="000000"/>
            </a:solidFill>
          </a:ln>
        </p:spPr>
        <p:txBody>
          <a:bodyPr wrap="square" lIns="0" tIns="0" rIns="0" bIns="0" rtlCol="0"/>
          <a:lstStyle/>
          <a:p>
            <a:endParaRPr/>
          </a:p>
        </p:txBody>
      </p:sp>
      <p:sp>
        <p:nvSpPr>
          <p:cNvPr id="21" name="object 23">
            <a:extLst>
              <a:ext uri="{FF2B5EF4-FFF2-40B4-BE49-F238E27FC236}">
                <a16:creationId xmlns:a16="http://schemas.microsoft.com/office/drawing/2014/main" id="{FE5FE95B-2FE0-794A-CA54-28CF663F81F3}"/>
              </a:ext>
            </a:extLst>
          </p:cNvPr>
          <p:cNvSpPr txBox="1"/>
          <p:nvPr/>
        </p:nvSpPr>
        <p:spPr>
          <a:xfrm>
            <a:off x="2182876" y="4178871"/>
            <a:ext cx="2937002" cy="629285"/>
          </a:xfrm>
          <a:prstGeom prst="rect">
            <a:avLst/>
          </a:prstGeom>
        </p:spPr>
        <p:txBody>
          <a:bodyPr vert="horz" wrap="square" lIns="0" tIns="12700" rIns="0" bIns="0" rtlCol="0">
            <a:spAutoFit/>
          </a:bodyPr>
          <a:lstStyle/>
          <a:p>
            <a:pPr marL="12700">
              <a:lnSpc>
                <a:spcPct val="100000"/>
              </a:lnSpc>
              <a:spcBef>
                <a:spcPts val="100"/>
              </a:spcBef>
            </a:pPr>
            <a:r>
              <a:rPr sz="1950" b="1" spc="50" dirty="0">
                <a:solidFill>
                  <a:srgbClr val="FF0000"/>
                </a:solidFill>
                <a:latin typeface="Trebuchet MS"/>
                <a:cs typeface="Trebuchet MS"/>
              </a:rPr>
              <a:t>n</a:t>
            </a:r>
            <a:r>
              <a:rPr sz="1950" b="1" spc="15" dirty="0">
                <a:solidFill>
                  <a:srgbClr val="FF0000"/>
                </a:solidFill>
                <a:latin typeface="Trebuchet MS"/>
                <a:cs typeface="Trebuchet MS"/>
              </a:rPr>
              <a:t>o</a:t>
            </a:r>
            <a:r>
              <a:rPr sz="1950" b="1" spc="30" dirty="0">
                <a:solidFill>
                  <a:srgbClr val="FF0000"/>
                </a:solidFill>
                <a:latin typeface="Trebuchet MS"/>
                <a:cs typeface="Trebuchet MS"/>
              </a:rPr>
              <a:t>t</a:t>
            </a:r>
            <a:r>
              <a:rPr sz="1950" b="1" dirty="0">
                <a:solidFill>
                  <a:srgbClr val="FF0000"/>
                </a:solidFill>
                <a:latin typeface="Trebuchet MS"/>
                <a:cs typeface="Trebuchet MS"/>
              </a:rPr>
              <a:t>if</a:t>
            </a:r>
            <a:r>
              <a:rPr sz="1950" b="1" spc="-5" dirty="0">
                <a:solidFill>
                  <a:srgbClr val="FF0000"/>
                </a:solidFill>
                <a:latin typeface="Trebuchet MS"/>
                <a:cs typeface="Trebuchet MS"/>
              </a:rPr>
              <a:t>y</a:t>
            </a:r>
            <a:r>
              <a:rPr sz="1950" b="1" spc="40" dirty="0">
                <a:solidFill>
                  <a:srgbClr val="FF0000"/>
                </a:solidFill>
                <a:latin typeface="Trebuchet MS"/>
                <a:cs typeface="Trebuchet MS"/>
              </a:rPr>
              <a:t>(</a:t>
            </a:r>
            <a:r>
              <a:rPr lang="en-SG" sz="1950" b="1" spc="40" dirty="0">
                <a:solidFill>
                  <a:srgbClr val="FF0000"/>
                </a:solidFill>
                <a:latin typeface="Trebuchet MS"/>
                <a:cs typeface="Trebuchet MS"/>
              </a:rPr>
              <a:t>Listing)</a:t>
            </a:r>
            <a:endParaRPr sz="1950" dirty="0">
              <a:latin typeface="Trebuchet MS"/>
              <a:cs typeface="Trebuchet MS"/>
            </a:endParaRPr>
          </a:p>
          <a:p>
            <a:pPr marL="12700">
              <a:lnSpc>
                <a:spcPct val="100000"/>
              </a:lnSpc>
              <a:spcBef>
                <a:spcPts val="70"/>
              </a:spcBef>
            </a:pPr>
            <a:r>
              <a:rPr sz="1950" spc="-90" dirty="0" err="1">
                <a:solidFill>
                  <a:srgbClr val="FF0000"/>
                </a:solidFill>
                <a:latin typeface="Trebuchet MS"/>
                <a:cs typeface="Trebuchet MS"/>
              </a:rPr>
              <a:t>g</a:t>
            </a:r>
            <a:r>
              <a:rPr sz="1950" spc="-70" dirty="0" err="1">
                <a:solidFill>
                  <a:srgbClr val="FF0000"/>
                </a:solidFill>
                <a:latin typeface="Trebuchet MS"/>
                <a:cs typeface="Trebuchet MS"/>
              </a:rPr>
              <a:t>e</a:t>
            </a:r>
            <a:r>
              <a:rPr sz="1950" spc="-80" dirty="0" err="1">
                <a:solidFill>
                  <a:srgbClr val="FF0000"/>
                </a:solidFill>
                <a:latin typeface="Trebuchet MS"/>
                <a:cs typeface="Trebuchet MS"/>
              </a:rPr>
              <a:t>t</a:t>
            </a:r>
            <a:r>
              <a:rPr sz="1950" spc="-65" dirty="0" err="1">
                <a:solidFill>
                  <a:srgbClr val="FF0000"/>
                </a:solidFill>
                <a:latin typeface="Trebuchet MS"/>
                <a:cs typeface="Trebuchet MS"/>
              </a:rPr>
              <a:t>D</a:t>
            </a:r>
            <a:r>
              <a:rPr sz="1950" spc="-90" dirty="0" err="1">
                <a:solidFill>
                  <a:srgbClr val="FF0000"/>
                </a:solidFill>
                <a:latin typeface="Trebuchet MS"/>
                <a:cs typeface="Trebuchet MS"/>
              </a:rPr>
              <a:t>a</a:t>
            </a:r>
            <a:r>
              <a:rPr sz="1950" spc="-75" dirty="0" err="1">
                <a:solidFill>
                  <a:srgbClr val="FF0000"/>
                </a:solidFill>
                <a:latin typeface="Trebuchet MS"/>
                <a:cs typeface="Trebuchet MS"/>
              </a:rPr>
              <a:t>ta</a:t>
            </a:r>
            <a:r>
              <a:rPr lang="en-SG" sz="1950" spc="-65" dirty="0">
                <a:solidFill>
                  <a:srgbClr val="FF0000"/>
                </a:solidFill>
                <a:latin typeface="Trebuchet MS"/>
                <a:cs typeface="Trebuchet MS"/>
              </a:rPr>
              <a:t>(Listing)</a:t>
            </a:r>
            <a:r>
              <a:rPr sz="1950" spc="-15" dirty="0">
                <a:solidFill>
                  <a:srgbClr val="FF0000"/>
                </a:solidFill>
                <a:latin typeface="Trebuchet MS"/>
                <a:cs typeface="Trebuchet MS"/>
              </a:rPr>
              <a:t> </a:t>
            </a:r>
            <a:r>
              <a:rPr sz="1950" spc="-65" dirty="0">
                <a:solidFill>
                  <a:srgbClr val="252525"/>
                </a:solidFill>
                <a:latin typeface="Trebuchet MS"/>
                <a:cs typeface="Trebuchet MS"/>
              </a:rPr>
              <a:t>:Details</a:t>
            </a:r>
            <a:endParaRPr sz="1950" dirty="0">
              <a:latin typeface="Trebuchet MS"/>
              <a:cs typeface="Trebuchet MS"/>
            </a:endParaRPr>
          </a:p>
        </p:txBody>
      </p:sp>
      <p:sp>
        <p:nvSpPr>
          <p:cNvPr id="22" name="object 24">
            <a:extLst>
              <a:ext uri="{FF2B5EF4-FFF2-40B4-BE49-F238E27FC236}">
                <a16:creationId xmlns:a16="http://schemas.microsoft.com/office/drawing/2014/main" id="{4F0A13AA-9D40-D737-1FC4-62ABE3D2F5B2}"/>
              </a:ext>
            </a:extLst>
          </p:cNvPr>
          <p:cNvSpPr txBox="1"/>
          <p:nvPr/>
        </p:nvSpPr>
        <p:spPr>
          <a:xfrm>
            <a:off x="6142100" y="4602162"/>
            <a:ext cx="1935480" cy="432170"/>
          </a:xfrm>
          <a:prstGeom prst="rect">
            <a:avLst/>
          </a:prstGeom>
          <a:ln w="19050">
            <a:solidFill>
              <a:srgbClr val="000000"/>
            </a:solidFill>
          </a:ln>
        </p:spPr>
        <p:txBody>
          <a:bodyPr vert="horz" wrap="square" lIns="0" tIns="62230" rIns="0" bIns="0" rtlCol="0">
            <a:spAutoFit/>
          </a:bodyPr>
          <a:lstStyle/>
          <a:p>
            <a:pPr marL="12700">
              <a:lnSpc>
                <a:spcPct val="100000"/>
              </a:lnSpc>
              <a:spcBef>
                <a:spcPts val="490"/>
              </a:spcBef>
            </a:pPr>
            <a:r>
              <a:rPr lang="en-SG" sz="2400" dirty="0">
                <a:solidFill>
                  <a:srgbClr val="FFC000"/>
                </a:solidFill>
                <a:latin typeface="Trebuchet MS"/>
                <a:cs typeface="Trebuchet MS"/>
              </a:rPr>
              <a:t> </a:t>
            </a:r>
            <a:r>
              <a:rPr lang="en-SG" sz="2400" dirty="0" err="1">
                <a:solidFill>
                  <a:srgbClr val="FFC000"/>
                </a:solidFill>
                <a:latin typeface="Trebuchet MS"/>
                <a:cs typeface="Trebuchet MS"/>
              </a:rPr>
              <a:t>YourAccount</a:t>
            </a:r>
            <a:endParaRPr lang="en-SG" sz="2400" dirty="0">
              <a:solidFill>
                <a:srgbClr val="FFC000"/>
              </a:solidFill>
              <a:latin typeface="Trebuchet MS"/>
              <a:cs typeface="Trebuchet MS"/>
            </a:endParaRPr>
          </a:p>
        </p:txBody>
      </p:sp>
      <p:sp>
        <p:nvSpPr>
          <p:cNvPr id="23" name="object 25">
            <a:extLst>
              <a:ext uri="{FF2B5EF4-FFF2-40B4-BE49-F238E27FC236}">
                <a16:creationId xmlns:a16="http://schemas.microsoft.com/office/drawing/2014/main" id="{8BE998B4-5333-A6D9-D605-BDE742A6B510}"/>
              </a:ext>
            </a:extLst>
          </p:cNvPr>
          <p:cNvSpPr/>
          <p:nvPr/>
        </p:nvSpPr>
        <p:spPr>
          <a:xfrm>
            <a:off x="6142100" y="5135562"/>
            <a:ext cx="1936750" cy="533400"/>
          </a:xfrm>
          <a:custGeom>
            <a:avLst/>
            <a:gdLst/>
            <a:ahLst/>
            <a:cxnLst/>
            <a:rect l="l" t="t" r="r" b="b"/>
            <a:pathLst>
              <a:path w="1936750" h="533400">
                <a:moveTo>
                  <a:pt x="0" y="533399"/>
                </a:moveTo>
                <a:lnTo>
                  <a:pt x="1936242" y="533399"/>
                </a:lnTo>
                <a:lnTo>
                  <a:pt x="1936242" y="0"/>
                </a:lnTo>
                <a:lnTo>
                  <a:pt x="0" y="0"/>
                </a:lnTo>
                <a:lnTo>
                  <a:pt x="0" y="533399"/>
                </a:lnTo>
                <a:close/>
              </a:path>
            </a:pathLst>
          </a:custGeom>
          <a:ln w="19050">
            <a:solidFill>
              <a:srgbClr val="000000"/>
            </a:solidFill>
          </a:ln>
        </p:spPr>
        <p:txBody>
          <a:bodyPr wrap="square" lIns="0" tIns="0" rIns="0" bIns="0" rtlCol="0"/>
          <a:lstStyle/>
          <a:p>
            <a:endParaRPr/>
          </a:p>
        </p:txBody>
      </p:sp>
      <p:sp>
        <p:nvSpPr>
          <p:cNvPr id="24" name="object 26">
            <a:extLst>
              <a:ext uri="{FF2B5EF4-FFF2-40B4-BE49-F238E27FC236}">
                <a16:creationId xmlns:a16="http://schemas.microsoft.com/office/drawing/2014/main" id="{B641D91D-1DEE-95A6-C0C7-05C712484C73}"/>
              </a:ext>
            </a:extLst>
          </p:cNvPr>
          <p:cNvSpPr txBox="1"/>
          <p:nvPr/>
        </p:nvSpPr>
        <p:spPr>
          <a:xfrm>
            <a:off x="6151625" y="5229922"/>
            <a:ext cx="1916430" cy="322580"/>
          </a:xfrm>
          <a:prstGeom prst="rect">
            <a:avLst/>
          </a:prstGeom>
        </p:spPr>
        <p:txBody>
          <a:bodyPr vert="horz" wrap="square" lIns="0" tIns="12700" rIns="0" bIns="0" rtlCol="0">
            <a:spAutoFit/>
          </a:bodyPr>
          <a:lstStyle/>
          <a:p>
            <a:pPr marL="85725">
              <a:lnSpc>
                <a:spcPct val="100000"/>
              </a:lnSpc>
              <a:spcBef>
                <a:spcPts val="100"/>
              </a:spcBef>
            </a:pPr>
            <a:r>
              <a:rPr sz="1950" spc="-10" dirty="0">
                <a:solidFill>
                  <a:srgbClr val="FF0000"/>
                </a:solidFill>
                <a:latin typeface="Trebuchet MS"/>
                <a:cs typeface="Trebuchet MS"/>
              </a:rPr>
              <a:t>up</a:t>
            </a:r>
            <a:r>
              <a:rPr sz="1950" spc="-20" dirty="0">
                <a:solidFill>
                  <a:srgbClr val="FF0000"/>
                </a:solidFill>
                <a:latin typeface="Trebuchet MS"/>
                <a:cs typeface="Trebuchet MS"/>
              </a:rPr>
              <a:t>d</a:t>
            </a:r>
            <a:r>
              <a:rPr sz="1950" spc="-35" dirty="0">
                <a:solidFill>
                  <a:srgbClr val="FF0000"/>
                </a:solidFill>
                <a:latin typeface="Trebuchet MS"/>
                <a:cs typeface="Trebuchet MS"/>
              </a:rPr>
              <a:t>at</a:t>
            </a:r>
            <a:r>
              <a:rPr sz="1950" spc="-25" dirty="0">
                <a:solidFill>
                  <a:srgbClr val="FF0000"/>
                </a:solidFill>
                <a:latin typeface="Trebuchet MS"/>
                <a:cs typeface="Trebuchet MS"/>
              </a:rPr>
              <a:t>e</a:t>
            </a:r>
            <a:r>
              <a:rPr sz="1950" spc="-20" dirty="0">
                <a:solidFill>
                  <a:srgbClr val="FF0000"/>
                </a:solidFill>
                <a:latin typeface="Trebuchet MS"/>
                <a:cs typeface="Trebuchet MS"/>
              </a:rPr>
              <a:t>(</a:t>
            </a:r>
            <a:r>
              <a:rPr lang="en-SG" sz="1950" spc="-20" dirty="0">
                <a:solidFill>
                  <a:srgbClr val="FF0000"/>
                </a:solidFill>
                <a:latin typeface="Trebuchet MS"/>
                <a:cs typeface="Trebuchet MS"/>
              </a:rPr>
              <a:t>Listing</a:t>
            </a:r>
            <a:r>
              <a:rPr sz="1950" spc="-40" dirty="0">
                <a:solidFill>
                  <a:srgbClr val="FF0000"/>
                </a:solidFill>
                <a:latin typeface="Trebuchet MS"/>
                <a:cs typeface="Trebuchet MS"/>
              </a:rPr>
              <a:t>)</a:t>
            </a:r>
            <a:endParaRPr sz="1950" dirty="0">
              <a:latin typeface="Trebuchet MS"/>
              <a:cs typeface="Trebuchet MS"/>
            </a:endParaRPr>
          </a:p>
        </p:txBody>
      </p:sp>
      <p:sp>
        <p:nvSpPr>
          <p:cNvPr id="26" name="object 27">
            <a:extLst>
              <a:ext uri="{FF2B5EF4-FFF2-40B4-BE49-F238E27FC236}">
                <a16:creationId xmlns:a16="http://schemas.microsoft.com/office/drawing/2014/main" id="{94FCFD4B-0A2C-40B5-2F3A-A892657BE6DD}"/>
              </a:ext>
            </a:extLst>
          </p:cNvPr>
          <p:cNvSpPr txBox="1"/>
          <p:nvPr/>
        </p:nvSpPr>
        <p:spPr>
          <a:xfrm>
            <a:off x="5080761" y="3470261"/>
            <a:ext cx="614680" cy="635000"/>
          </a:xfrm>
          <a:prstGeom prst="rect">
            <a:avLst/>
          </a:prstGeom>
        </p:spPr>
        <p:txBody>
          <a:bodyPr vert="horz" wrap="square" lIns="0" tIns="12700" rIns="0" bIns="0" rtlCol="0">
            <a:spAutoFit/>
          </a:bodyPr>
          <a:lstStyle/>
          <a:p>
            <a:pPr marL="12700" marR="5080">
              <a:lnSpc>
                <a:spcPct val="125000"/>
              </a:lnSpc>
              <a:spcBef>
                <a:spcPts val="100"/>
              </a:spcBef>
            </a:pPr>
            <a:r>
              <a:rPr sz="1600" spc="-100" dirty="0">
                <a:solidFill>
                  <a:srgbClr val="252525"/>
                </a:solidFill>
                <a:latin typeface="Trebuchet MS"/>
                <a:cs typeface="Trebuchet MS"/>
              </a:rPr>
              <a:t>subject </a:t>
            </a:r>
            <a:r>
              <a:rPr sz="1600" spc="-50" dirty="0">
                <a:solidFill>
                  <a:srgbClr val="252525"/>
                </a:solidFill>
                <a:latin typeface="Trebuchet MS"/>
                <a:cs typeface="Trebuchet MS"/>
              </a:rPr>
              <a:t>1</a:t>
            </a:r>
            <a:endParaRPr sz="1600">
              <a:latin typeface="Trebuchet MS"/>
              <a:cs typeface="Trebuchet MS"/>
            </a:endParaRPr>
          </a:p>
        </p:txBody>
      </p:sp>
      <p:sp>
        <p:nvSpPr>
          <p:cNvPr id="28" name="object 28">
            <a:extLst>
              <a:ext uri="{FF2B5EF4-FFF2-40B4-BE49-F238E27FC236}">
                <a16:creationId xmlns:a16="http://schemas.microsoft.com/office/drawing/2014/main" id="{1B10D4B9-9E37-E0F6-6173-C11A50827AFC}"/>
              </a:ext>
            </a:extLst>
          </p:cNvPr>
          <p:cNvSpPr txBox="1"/>
          <p:nvPr/>
        </p:nvSpPr>
        <p:spPr>
          <a:xfrm>
            <a:off x="6873240" y="4343970"/>
            <a:ext cx="110489" cy="269875"/>
          </a:xfrm>
          <a:prstGeom prst="rect">
            <a:avLst/>
          </a:prstGeom>
        </p:spPr>
        <p:txBody>
          <a:bodyPr vert="horz" wrap="square" lIns="0" tIns="12700" rIns="0" bIns="0" rtlCol="0">
            <a:spAutoFit/>
          </a:bodyPr>
          <a:lstStyle/>
          <a:p>
            <a:pPr marL="12700">
              <a:lnSpc>
                <a:spcPct val="100000"/>
              </a:lnSpc>
              <a:spcBef>
                <a:spcPts val="100"/>
              </a:spcBef>
            </a:pPr>
            <a:r>
              <a:rPr sz="1600" spc="25" dirty="0">
                <a:solidFill>
                  <a:srgbClr val="252525"/>
                </a:solidFill>
                <a:latin typeface="Trebuchet MS"/>
                <a:cs typeface="Trebuchet MS"/>
              </a:rPr>
              <a:t>*</a:t>
            </a:r>
            <a:endParaRPr sz="1600">
              <a:latin typeface="Trebuchet MS"/>
              <a:cs typeface="Trebuchet MS"/>
            </a:endParaRPr>
          </a:p>
        </p:txBody>
      </p:sp>
      <p:sp>
        <p:nvSpPr>
          <p:cNvPr id="29" name="object 29">
            <a:extLst>
              <a:ext uri="{FF2B5EF4-FFF2-40B4-BE49-F238E27FC236}">
                <a16:creationId xmlns:a16="http://schemas.microsoft.com/office/drawing/2014/main" id="{94D39EA8-7C13-31C4-D7BA-DB5FF6811609}"/>
              </a:ext>
            </a:extLst>
          </p:cNvPr>
          <p:cNvSpPr txBox="1"/>
          <p:nvPr/>
        </p:nvSpPr>
        <p:spPr>
          <a:xfrm>
            <a:off x="7237222" y="4321619"/>
            <a:ext cx="855980" cy="269875"/>
          </a:xfrm>
          <a:prstGeom prst="rect">
            <a:avLst/>
          </a:prstGeom>
        </p:spPr>
        <p:txBody>
          <a:bodyPr vert="horz" wrap="square" lIns="0" tIns="12700" rIns="0" bIns="0" rtlCol="0">
            <a:spAutoFit/>
          </a:bodyPr>
          <a:lstStyle/>
          <a:p>
            <a:pPr marL="12700">
              <a:lnSpc>
                <a:spcPct val="100000"/>
              </a:lnSpc>
              <a:spcBef>
                <a:spcPts val="100"/>
              </a:spcBef>
            </a:pPr>
            <a:r>
              <a:rPr sz="1600" spc="-35" dirty="0">
                <a:solidFill>
                  <a:srgbClr val="252525"/>
                </a:solidFill>
                <a:latin typeface="Trebuchet MS"/>
                <a:cs typeface="Trebuchet MS"/>
              </a:rPr>
              <a:t>observers</a:t>
            </a:r>
            <a:endParaRPr sz="1600">
              <a:latin typeface="Trebuchet MS"/>
              <a:cs typeface="Trebuchet MS"/>
            </a:endParaRPr>
          </a:p>
        </p:txBody>
      </p:sp>
      <p:sp>
        <p:nvSpPr>
          <p:cNvPr id="30" name="object 30">
            <a:extLst>
              <a:ext uri="{FF2B5EF4-FFF2-40B4-BE49-F238E27FC236}">
                <a16:creationId xmlns:a16="http://schemas.microsoft.com/office/drawing/2014/main" id="{DDE55B6D-5998-E72D-8E4C-D345529459CD}"/>
              </a:ext>
            </a:extLst>
          </p:cNvPr>
          <p:cNvSpPr/>
          <p:nvPr/>
        </p:nvSpPr>
        <p:spPr>
          <a:xfrm>
            <a:off x="6523100" y="5537897"/>
            <a:ext cx="228600" cy="982980"/>
          </a:xfrm>
          <a:custGeom>
            <a:avLst/>
            <a:gdLst/>
            <a:ahLst/>
            <a:cxnLst/>
            <a:rect l="l" t="t" r="r" b="b"/>
            <a:pathLst>
              <a:path w="228600" h="982979">
                <a:moveTo>
                  <a:pt x="228600" y="359664"/>
                </a:moveTo>
                <a:lnTo>
                  <a:pt x="228600" y="982980"/>
                </a:lnTo>
              </a:path>
              <a:path w="228600" h="982979">
                <a:moveTo>
                  <a:pt x="228600" y="745998"/>
                </a:moveTo>
                <a:lnTo>
                  <a:pt x="130810" y="743902"/>
                </a:lnTo>
                <a:lnTo>
                  <a:pt x="18415" y="630834"/>
                </a:lnTo>
                <a:lnTo>
                  <a:pt x="0" y="0"/>
                </a:lnTo>
              </a:path>
            </a:pathLst>
          </a:custGeom>
          <a:ln w="12954">
            <a:solidFill>
              <a:srgbClr val="FF0000"/>
            </a:solidFill>
          </a:ln>
        </p:spPr>
        <p:txBody>
          <a:bodyPr wrap="square" lIns="0" tIns="0" rIns="0" bIns="0" rtlCol="0"/>
          <a:lstStyle/>
          <a:p>
            <a:endParaRPr/>
          </a:p>
        </p:txBody>
      </p:sp>
      <p:grpSp>
        <p:nvGrpSpPr>
          <p:cNvPr id="31" name="object 31">
            <a:extLst>
              <a:ext uri="{FF2B5EF4-FFF2-40B4-BE49-F238E27FC236}">
                <a16:creationId xmlns:a16="http://schemas.microsoft.com/office/drawing/2014/main" id="{6A4D79D3-DB32-AE7E-6915-CEE7A28A7BE5}"/>
              </a:ext>
            </a:extLst>
          </p:cNvPr>
          <p:cNvGrpSpPr/>
          <p:nvPr/>
        </p:nvGrpSpPr>
        <p:grpSpPr>
          <a:xfrm>
            <a:off x="1924812" y="3861117"/>
            <a:ext cx="5237480" cy="2493645"/>
            <a:chOff x="126492" y="3810000"/>
            <a:chExt cx="5237480" cy="2493645"/>
          </a:xfrm>
        </p:grpSpPr>
        <p:pic>
          <p:nvPicPr>
            <p:cNvPr id="32" name="object 32">
              <a:extLst>
                <a:ext uri="{FF2B5EF4-FFF2-40B4-BE49-F238E27FC236}">
                  <a16:creationId xmlns:a16="http://schemas.microsoft.com/office/drawing/2014/main" id="{0FD0D259-D9FF-3B5A-CEFD-8C759DFE3CE3}"/>
                </a:ext>
              </a:extLst>
            </p:cNvPr>
            <p:cNvPicPr/>
            <p:nvPr/>
          </p:nvPicPr>
          <p:blipFill>
            <a:blip r:embed="rId4" cstate="print"/>
            <a:stretch>
              <a:fillRect/>
            </a:stretch>
          </p:blipFill>
          <p:spPr>
            <a:xfrm>
              <a:off x="5257419" y="4450715"/>
              <a:ext cx="106298" cy="99949"/>
            </a:xfrm>
            <a:prstGeom prst="rect">
              <a:avLst/>
            </a:prstGeom>
          </p:spPr>
        </p:pic>
        <p:sp>
          <p:nvSpPr>
            <p:cNvPr id="33" name="object 33">
              <a:extLst>
                <a:ext uri="{FF2B5EF4-FFF2-40B4-BE49-F238E27FC236}">
                  <a16:creationId xmlns:a16="http://schemas.microsoft.com/office/drawing/2014/main" id="{D328378F-2FB5-5B2D-0723-1800E45359EF}"/>
                </a:ext>
              </a:extLst>
            </p:cNvPr>
            <p:cNvSpPr/>
            <p:nvPr/>
          </p:nvSpPr>
          <p:spPr>
            <a:xfrm>
              <a:off x="3200400" y="3809999"/>
              <a:ext cx="2117725" cy="697230"/>
            </a:xfrm>
            <a:custGeom>
              <a:avLst/>
              <a:gdLst/>
              <a:ahLst/>
              <a:cxnLst/>
              <a:rect l="l" t="t" r="r" b="b"/>
              <a:pathLst>
                <a:path w="2117725" h="697229">
                  <a:moveTo>
                    <a:pt x="2117725" y="3810"/>
                  </a:moveTo>
                  <a:lnTo>
                    <a:pt x="2116201" y="3810"/>
                  </a:lnTo>
                  <a:lnTo>
                    <a:pt x="2116201" y="0"/>
                  </a:lnTo>
                  <a:lnTo>
                    <a:pt x="2110105" y="0"/>
                  </a:lnTo>
                  <a:lnTo>
                    <a:pt x="2110105" y="15240"/>
                  </a:lnTo>
                  <a:lnTo>
                    <a:pt x="2106282" y="15240"/>
                  </a:lnTo>
                  <a:lnTo>
                    <a:pt x="2106282" y="11417"/>
                  </a:lnTo>
                  <a:lnTo>
                    <a:pt x="2110105" y="15240"/>
                  </a:lnTo>
                  <a:lnTo>
                    <a:pt x="2110105" y="0"/>
                  </a:lnTo>
                  <a:lnTo>
                    <a:pt x="0" y="0"/>
                  </a:lnTo>
                  <a:lnTo>
                    <a:pt x="0" y="3810"/>
                  </a:lnTo>
                  <a:lnTo>
                    <a:pt x="0" y="7620"/>
                  </a:lnTo>
                  <a:lnTo>
                    <a:pt x="0" y="15240"/>
                  </a:lnTo>
                  <a:lnTo>
                    <a:pt x="2102485" y="15240"/>
                  </a:lnTo>
                  <a:lnTo>
                    <a:pt x="2102485" y="697230"/>
                  </a:lnTo>
                  <a:lnTo>
                    <a:pt x="2117725" y="697230"/>
                  </a:lnTo>
                  <a:lnTo>
                    <a:pt x="2117725" y="15240"/>
                  </a:lnTo>
                  <a:lnTo>
                    <a:pt x="2117725" y="7620"/>
                  </a:lnTo>
                  <a:lnTo>
                    <a:pt x="2117725" y="3810"/>
                  </a:lnTo>
                  <a:close/>
                </a:path>
              </a:pathLst>
            </a:custGeom>
            <a:solidFill>
              <a:srgbClr val="000000"/>
            </a:solidFill>
          </p:spPr>
          <p:txBody>
            <a:bodyPr wrap="square" lIns="0" tIns="0" rIns="0" bIns="0" rtlCol="0"/>
            <a:lstStyle/>
            <a:p>
              <a:endParaRPr/>
            </a:p>
          </p:txBody>
        </p:sp>
        <p:sp>
          <p:nvSpPr>
            <p:cNvPr id="34" name="object 34">
              <a:extLst>
                <a:ext uri="{FF2B5EF4-FFF2-40B4-BE49-F238E27FC236}">
                  <a16:creationId xmlns:a16="http://schemas.microsoft.com/office/drawing/2014/main" id="{D5A01B30-7A94-9A7A-56C9-41064A593D32}"/>
                </a:ext>
              </a:extLst>
            </p:cNvPr>
            <p:cNvSpPr/>
            <p:nvPr/>
          </p:nvSpPr>
          <p:spPr>
            <a:xfrm>
              <a:off x="132969" y="4370451"/>
              <a:ext cx="264160" cy="1933575"/>
            </a:xfrm>
            <a:custGeom>
              <a:avLst/>
              <a:gdLst/>
              <a:ahLst/>
              <a:cxnLst/>
              <a:rect l="l" t="t" r="r" b="b"/>
              <a:pathLst>
                <a:path w="264160" h="1933575">
                  <a:moveTo>
                    <a:pt x="183642" y="1018794"/>
                  </a:moveTo>
                  <a:lnTo>
                    <a:pt x="183642" y="1933194"/>
                  </a:lnTo>
                </a:path>
                <a:path w="264160" h="1933575">
                  <a:moveTo>
                    <a:pt x="183692" y="1768602"/>
                  </a:moveTo>
                  <a:lnTo>
                    <a:pt x="22707" y="1414030"/>
                  </a:lnTo>
                  <a:lnTo>
                    <a:pt x="0" y="830961"/>
                  </a:lnTo>
                  <a:lnTo>
                    <a:pt x="263652" y="0"/>
                  </a:lnTo>
                </a:path>
              </a:pathLst>
            </a:custGeom>
            <a:ln w="12954">
              <a:solidFill>
                <a:srgbClr val="FF0000"/>
              </a:solidFill>
            </a:ln>
          </p:spPr>
          <p:txBody>
            <a:bodyPr wrap="square" lIns="0" tIns="0" rIns="0" bIns="0" rtlCol="0"/>
            <a:lstStyle/>
            <a:p>
              <a:endParaRPr/>
            </a:p>
          </p:txBody>
        </p:sp>
      </p:grpSp>
      <p:sp>
        <p:nvSpPr>
          <p:cNvPr id="35" name="object 35">
            <a:extLst>
              <a:ext uri="{FF2B5EF4-FFF2-40B4-BE49-F238E27FC236}">
                <a16:creationId xmlns:a16="http://schemas.microsoft.com/office/drawing/2014/main" id="{87378105-BDBE-F62E-D3EA-1D666C4E11D2}"/>
              </a:ext>
            </a:extLst>
          </p:cNvPr>
          <p:cNvSpPr txBox="1"/>
          <p:nvPr/>
        </p:nvSpPr>
        <p:spPr>
          <a:xfrm>
            <a:off x="6896480" y="5860986"/>
            <a:ext cx="2590800" cy="581569"/>
          </a:xfrm>
          <a:prstGeom prst="rect">
            <a:avLst/>
          </a:prstGeom>
          <a:ln w="12953">
            <a:solidFill>
              <a:srgbClr val="000000"/>
            </a:solidFill>
          </a:ln>
        </p:spPr>
        <p:txBody>
          <a:bodyPr vert="horz" wrap="square" lIns="0" tIns="27305" rIns="0" bIns="0" rtlCol="0">
            <a:spAutoFit/>
          </a:bodyPr>
          <a:lstStyle/>
          <a:p>
            <a:pPr marL="96520" marR="161290">
              <a:lnSpc>
                <a:spcPct val="100000"/>
              </a:lnSpc>
              <a:spcBef>
                <a:spcPts val="215"/>
              </a:spcBef>
            </a:pPr>
            <a:r>
              <a:rPr sz="1800" spc="-110" dirty="0" err="1">
                <a:solidFill>
                  <a:srgbClr val="FF0000"/>
                </a:solidFill>
                <a:latin typeface="Trebuchet MS"/>
                <a:cs typeface="Trebuchet MS"/>
              </a:rPr>
              <a:t>subject.getData</a:t>
            </a:r>
            <a:r>
              <a:rPr sz="1800" spc="-110" dirty="0">
                <a:solidFill>
                  <a:srgbClr val="FF0000"/>
                </a:solidFill>
                <a:latin typeface="Trebuchet MS"/>
                <a:cs typeface="Trebuchet MS"/>
              </a:rPr>
              <a:t>(</a:t>
            </a:r>
            <a:r>
              <a:rPr lang="en-SG" sz="1800" spc="-110" dirty="0">
                <a:solidFill>
                  <a:srgbClr val="FF0000"/>
                </a:solidFill>
                <a:latin typeface="Trebuchet MS"/>
                <a:cs typeface="Trebuchet MS"/>
              </a:rPr>
              <a:t>Listing</a:t>
            </a:r>
            <a:r>
              <a:rPr sz="1800" spc="-110" dirty="0">
                <a:solidFill>
                  <a:srgbClr val="FF0000"/>
                </a:solidFill>
                <a:latin typeface="Trebuchet MS"/>
                <a:cs typeface="Trebuchet MS"/>
              </a:rPr>
              <a:t>)</a:t>
            </a:r>
            <a:r>
              <a:rPr sz="1800" spc="-110" dirty="0">
                <a:solidFill>
                  <a:srgbClr val="252525"/>
                </a:solidFill>
                <a:latin typeface="Trebuchet MS"/>
                <a:cs typeface="Trebuchet MS"/>
              </a:rPr>
              <a:t>; </a:t>
            </a:r>
            <a:r>
              <a:rPr sz="1800" spc="-50" dirty="0">
                <a:solidFill>
                  <a:srgbClr val="252525"/>
                </a:solidFill>
                <a:latin typeface="Trebuchet MS"/>
                <a:cs typeface="Trebuchet MS"/>
              </a:rPr>
              <a:t>yourProcess(details);</a:t>
            </a:r>
            <a:endParaRPr sz="1800" dirty="0">
              <a:latin typeface="Trebuchet MS"/>
              <a:cs typeface="Trebuchet MS"/>
            </a:endParaRPr>
          </a:p>
        </p:txBody>
      </p:sp>
      <p:sp>
        <p:nvSpPr>
          <p:cNvPr id="36" name="object 37">
            <a:extLst>
              <a:ext uri="{FF2B5EF4-FFF2-40B4-BE49-F238E27FC236}">
                <a16:creationId xmlns:a16="http://schemas.microsoft.com/office/drawing/2014/main" id="{992C71C3-BBF3-01BB-04EE-FAA03F144164}"/>
              </a:ext>
            </a:extLst>
          </p:cNvPr>
          <p:cNvSpPr txBox="1">
            <a:spLocks/>
          </p:cNvSpPr>
          <p:nvPr/>
        </p:nvSpPr>
        <p:spPr>
          <a:xfrm>
            <a:off x="6119114" y="6497691"/>
            <a:ext cx="287020" cy="224154"/>
          </a:xfrm>
          <a:prstGeom prst="rect">
            <a:avLst/>
          </a:prstGeom>
        </p:spPr>
        <p:txBody>
          <a:bodyPr vert="horz" wrap="square" lIns="0" tIns="0" rIns="0" bIns="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12700">
              <a:lnSpc>
                <a:spcPts val="1645"/>
              </a:lnSpc>
            </a:pPr>
            <a:fld id="{81D60167-4931-47E6-BA6A-407CBD079E47}" type="slidenum">
              <a:rPr lang="en-SG" spc="-25" smtClean="0"/>
              <a:pPr marL="12700">
                <a:lnSpc>
                  <a:spcPts val="1645"/>
                </a:lnSpc>
              </a:pPr>
              <a:t>5</a:t>
            </a:fld>
            <a:endParaRPr lang="en-SG" spc="-25" dirty="0"/>
          </a:p>
        </p:txBody>
      </p:sp>
      <p:sp>
        <p:nvSpPr>
          <p:cNvPr id="37" name="object 36">
            <a:extLst>
              <a:ext uri="{FF2B5EF4-FFF2-40B4-BE49-F238E27FC236}">
                <a16:creationId xmlns:a16="http://schemas.microsoft.com/office/drawing/2014/main" id="{E58F1F08-A027-57D8-9A94-AEE4F88DCB1B}"/>
              </a:ext>
            </a:extLst>
          </p:cNvPr>
          <p:cNvSpPr txBox="1"/>
          <p:nvPr/>
        </p:nvSpPr>
        <p:spPr>
          <a:xfrm>
            <a:off x="2320671" y="5440362"/>
            <a:ext cx="3059430" cy="865622"/>
          </a:xfrm>
          <a:prstGeom prst="rect">
            <a:avLst/>
          </a:prstGeom>
          <a:ln w="12953">
            <a:solidFill>
              <a:srgbClr val="000000"/>
            </a:solidFill>
          </a:ln>
        </p:spPr>
        <p:txBody>
          <a:bodyPr vert="horz" wrap="square" lIns="0" tIns="34290" rIns="0" bIns="0" rtlCol="0">
            <a:spAutoFit/>
          </a:bodyPr>
          <a:lstStyle/>
          <a:p>
            <a:pPr marL="92075" marR="219710">
              <a:lnSpc>
                <a:spcPct val="100000"/>
              </a:lnSpc>
              <a:spcBef>
                <a:spcPts val="270"/>
              </a:spcBef>
            </a:pPr>
            <a:r>
              <a:rPr sz="1800" spc="-60" dirty="0">
                <a:solidFill>
                  <a:srgbClr val="252525"/>
                </a:solidFill>
                <a:latin typeface="Trebuchet MS"/>
                <a:cs typeface="Trebuchet MS"/>
              </a:rPr>
              <a:t>for</a:t>
            </a:r>
            <a:r>
              <a:rPr sz="1800" spc="-114" dirty="0">
                <a:solidFill>
                  <a:srgbClr val="252525"/>
                </a:solidFill>
                <a:latin typeface="Trebuchet MS"/>
                <a:cs typeface="Trebuchet MS"/>
              </a:rPr>
              <a:t> </a:t>
            </a:r>
            <a:r>
              <a:rPr sz="1800" spc="-145" dirty="0">
                <a:solidFill>
                  <a:srgbClr val="252525"/>
                </a:solidFill>
                <a:latin typeface="Trebuchet MS"/>
                <a:cs typeface="Trebuchet MS"/>
              </a:rPr>
              <a:t>each</a:t>
            </a:r>
            <a:r>
              <a:rPr sz="1800" spc="-65" dirty="0">
                <a:solidFill>
                  <a:srgbClr val="252525"/>
                </a:solidFill>
                <a:latin typeface="Trebuchet MS"/>
                <a:cs typeface="Trebuchet MS"/>
              </a:rPr>
              <a:t> </a:t>
            </a:r>
            <a:r>
              <a:rPr sz="1800" spc="-100" dirty="0">
                <a:solidFill>
                  <a:srgbClr val="252525"/>
                </a:solidFill>
                <a:latin typeface="Trebuchet MS"/>
                <a:cs typeface="Trebuchet MS"/>
              </a:rPr>
              <a:t>account</a:t>
            </a:r>
            <a:r>
              <a:rPr sz="1800" spc="-55" dirty="0">
                <a:solidFill>
                  <a:srgbClr val="252525"/>
                </a:solidFill>
                <a:latin typeface="Trebuchet MS"/>
                <a:cs typeface="Trebuchet MS"/>
              </a:rPr>
              <a:t> </a:t>
            </a:r>
            <a:r>
              <a:rPr sz="1800" spc="-105" dirty="0">
                <a:solidFill>
                  <a:srgbClr val="252525"/>
                </a:solidFill>
                <a:latin typeface="Trebuchet MS"/>
                <a:cs typeface="Trebuchet MS"/>
              </a:rPr>
              <a:t>in</a:t>
            </a:r>
            <a:r>
              <a:rPr sz="1800" spc="-45" dirty="0">
                <a:solidFill>
                  <a:srgbClr val="252525"/>
                </a:solidFill>
                <a:latin typeface="Trebuchet MS"/>
                <a:cs typeface="Trebuchet MS"/>
              </a:rPr>
              <a:t> observers </a:t>
            </a:r>
            <a:r>
              <a:rPr sz="1800" spc="-90" dirty="0">
                <a:solidFill>
                  <a:srgbClr val="252525"/>
                </a:solidFill>
                <a:latin typeface="Trebuchet MS"/>
                <a:cs typeface="Trebuchet MS"/>
              </a:rPr>
              <a:t>of</a:t>
            </a:r>
            <a:r>
              <a:rPr sz="1800" spc="-100" dirty="0">
                <a:solidFill>
                  <a:srgbClr val="252525"/>
                </a:solidFill>
                <a:latin typeface="Trebuchet MS"/>
                <a:cs typeface="Trebuchet MS"/>
              </a:rPr>
              <a:t> </a:t>
            </a:r>
            <a:r>
              <a:rPr sz="1800" spc="-190" dirty="0">
                <a:solidFill>
                  <a:srgbClr val="252525"/>
                </a:solidFill>
                <a:latin typeface="Trebuchet MS"/>
                <a:cs typeface="Trebuchet MS"/>
              </a:rPr>
              <a:t>a</a:t>
            </a:r>
            <a:r>
              <a:rPr sz="1800" spc="-60" dirty="0">
                <a:solidFill>
                  <a:srgbClr val="252525"/>
                </a:solidFill>
                <a:latin typeface="Trebuchet MS"/>
                <a:cs typeface="Trebuchet MS"/>
              </a:rPr>
              <a:t> </a:t>
            </a:r>
            <a:r>
              <a:rPr sz="1800" b="1" dirty="0">
                <a:solidFill>
                  <a:srgbClr val="252525"/>
                </a:solidFill>
                <a:latin typeface="Trebuchet MS"/>
                <a:cs typeface="Trebuchet MS"/>
              </a:rPr>
              <a:t>particular</a:t>
            </a:r>
            <a:r>
              <a:rPr sz="1800" b="1" spc="-110" dirty="0">
                <a:solidFill>
                  <a:srgbClr val="252525"/>
                </a:solidFill>
                <a:latin typeface="Trebuchet MS"/>
                <a:cs typeface="Trebuchet MS"/>
              </a:rPr>
              <a:t> </a:t>
            </a:r>
            <a:r>
              <a:rPr lang="en-SG" sz="1800" b="1" spc="-10" dirty="0">
                <a:solidFill>
                  <a:srgbClr val="252525"/>
                </a:solidFill>
                <a:latin typeface="Trebuchet MS"/>
                <a:cs typeface="Trebuchet MS"/>
              </a:rPr>
              <a:t>Listing</a:t>
            </a:r>
            <a:r>
              <a:rPr sz="1800" b="1" spc="-10" dirty="0">
                <a:solidFill>
                  <a:srgbClr val="252525"/>
                </a:solidFill>
                <a:latin typeface="Trebuchet MS"/>
                <a:cs typeface="Trebuchet MS"/>
              </a:rPr>
              <a:t> </a:t>
            </a:r>
            <a:r>
              <a:rPr sz="1800" spc="-75" dirty="0" err="1">
                <a:solidFill>
                  <a:srgbClr val="FF0000"/>
                </a:solidFill>
                <a:latin typeface="Trebuchet MS"/>
                <a:cs typeface="Trebuchet MS"/>
              </a:rPr>
              <a:t>account.update</a:t>
            </a:r>
            <a:r>
              <a:rPr sz="1800" spc="-75" dirty="0">
                <a:solidFill>
                  <a:srgbClr val="FF0000"/>
                </a:solidFill>
                <a:latin typeface="Trebuchet MS"/>
                <a:cs typeface="Trebuchet MS"/>
              </a:rPr>
              <a:t>(</a:t>
            </a:r>
            <a:r>
              <a:rPr lang="en-SG" sz="1800" spc="-75" dirty="0">
                <a:solidFill>
                  <a:srgbClr val="FF0000"/>
                </a:solidFill>
                <a:latin typeface="Trebuchet MS"/>
                <a:cs typeface="Trebuchet MS"/>
              </a:rPr>
              <a:t>Listing</a:t>
            </a:r>
            <a:r>
              <a:rPr sz="1800" spc="-75" dirty="0">
                <a:solidFill>
                  <a:srgbClr val="FF0000"/>
                </a:solidFill>
                <a:latin typeface="Trebuchet MS"/>
                <a:cs typeface="Trebuchet MS"/>
              </a:rPr>
              <a:t>)</a:t>
            </a:r>
            <a:r>
              <a:rPr sz="1800" spc="-75" dirty="0">
                <a:solidFill>
                  <a:srgbClr val="252525"/>
                </a:solidFill>
                <a:latin typeface="Trebuchet MS"/>
                <a:cs typeface="Trebuchet MS"/>
              </a:rPr>
              <a:t>;</a:t>
            </a:r>
            <a:endParaRPr sz="1800" dirty="0">
              <a:latin typeface="Trebuchet MS"/>
              <a:cs typeface="Trebuchet MS"/>
            </a:endParaRPr>
          </a:p>
        </p:txBody>
      </p:sp>
    </p:spTree>
    <p:extLst>
      <p:ext uri="{BB962C8B-B14F-4D97-AF65-F5344CB8AC3E}">
        <p14:creationId xmlns:p14="http://schemas.microsoft.com/office/powerpoint/2010/main" val="2014279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 name="Group 1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0" name="Group 69">
            <a:extLst>
              <a:ext uri="{FF2B5EF4-FFF2-40B4-BE49-F238E27FC236}">
                <a16:creationId xmlns:a16="http://schemas.microsoft.com/office/drawing/2014/main" id="{316DCFC9-6877-407C-8170-608FCB8E35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1" name="Rectangle 70">
              <a:extLst>
                <a:ext uri="{FF2B5EF4-FFF2-40B4-BE49-F238E27FC236}">
                  <a16:creationId xmlns:a16="http://schemas.microsoft.com/office/drawing/2014/main" id="{F7D8B73A-1349-4BA6-8F85-03A21ED56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2">
              <a:extLst>
                <a:ext uri="{FF2B5EF4-FFF2-40B4-BE49-F238E27FC236}">
                  <a16:creationId xmlns:a16="http://schemas.microsoft.com/office/drawing/2014/main" id="{969ADA7C-B6B2-4FD7-AA5E-CC52AAE8CDBD}"/>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7" name="Picture 6" descr="A screenshot of a video game&#10;&#10;Description automatically generated">
            <a:extLst>
              <a:ext uri="{FF2B5EF4-FFF2-40B4-BE49-F238E27FC236}">
                <a16:creationId xmlns:a16="http://schemas.microsoft.com/office/drawing/2014/main" id="{25B03AE3-E7C5-962E-D1C8-AACA8F6F0370}"/>
              </a:ext>
            </a:extLst>
          </p:cNvPr>
          <p:cNvPicPr>
            <a:picLocks noChangeAspect="1"/>
          </p:cNvPicPr>
          <p:nvPr/>
        </p:nvPicPr>
        <p:blipFill rotWithShape="1">
          <a:blip r:embed="rId5">
            <a:alphaModFix/>
          </a:blip>
          <a:srcRect l="1008"/>
          <a:stretch/>
        </p:blipFill>
        <p:spPr>
          <a:xfrm>
            <a:off x="-4767" y="-1108"/>
            <a:ext cx="12192004" cy="6859108"/>
          </a:xfrm>
          <a:prstGeom prst="rect">
            <a:avLst/>
          </a:prstGeom>
        </p:spPr>
      </p:pic>
      <p:grpSp>
        <p:nvGrpSpPr>
          <p:cNvPr id="74" name="Group 73">
            <a:extLst>
              <a:ext uri="{FF2B5EF4-FFF2-40B4-BE49-F238E27FC236}">
                <a16:creationId xmlns:a16="http://schemas.microsoft.com/office/drawing/2014/main" id="{89353FE7-0D03-4AD2-8B8A-60A06F6BDA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75" name="Round Diagonal Corner Rectangle 7">
              <a:extLst>
                <a:ext uri="{FF2B5EF4-FFF2-40B4-BE49-F238E27FC236}">
                  <a16:creationId xmlns:a16="http://schemas.microsoft.com/office/drawing/2014/main" id="{0C7A0320-FBCC-4F40-AF6E-CE65FFB3D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550A26E4-02C9-4F83-A334-0920B8CCF2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77" name="Freeform 32">
                <a:extLst>
                  <a:ext uri="{FF2B5EF4-FFF2-40B4-BE49-F238E27FC236}">
                    <a16:creationId xmlns:a16="http://schemas.microsoft.com/office/drawing/2014/main" id="{06617CD6-4185-402B-8E23-BC527805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3">
                <a:extLst>
                  <a:ext uri="{FF2B5EF4-FFF2-40B4-BE49-F238E27FC236}">
                    <a16:creationId xmlns:a16="http://schemas.microsoft.com/office/drawing/2014/main" id="{2C305CC9-3511-47F4-BF11-BC635C30C9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4">
                <a:extLst>
                  <a:ext uri="{FF2B5EF4-FFF2-40B4-BE49-F238E27FC236}">
                    <a16:creationId xmlns:a16="http://schemas.microsoft.com/office/drawing/2014/main" id="{5C70C5D1-31E4-48B9-AEB6-6460A2B81F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7">
                <a:extLst>
                  <a:ext uri="{FF2B5EF4-FFF2-40B4-BE49-F238E27FC236}">
                    <a16:creationId xmlns:a16="http://schemas.microsoft.com/office/drawing/2014/main" id="{1F033CE1-D380-43F1-81EC-97B6C86F3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5">
                <a:extLst>
                  <a:ext uri="{FF2B5EF4-FFF2-40B4-BE49-F238E27FC236}">
                    <a16:creationId xmlns:a16="http://schemas.microsoft.com/office/drawing/2014/main" id="{6997F95D-DC27-48A3-850A-2308C3C08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6">
                <a:extLst>
                  <a:ext uri="{FF2B5EF4-FFF2-40B4-BE49-F238E27FC236}">
                    <a16:creationId xmlns:a16="http://schemas.microsoft.com/office/drawing/2014/main" id="{569AE469-76B7-4FFE-B68B-0D7A77413F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38">
                <a:extLst>
                  <a:ext uri="{FF2B5EF4-FFF2-40B4-BE49-F238E27FC236}">
                    <a16:creationId xmlns:a16="http://schemas.microsoft.com/office/drawing/2014/main" id="{DD99CF64-0E82-4D1A-BD2A-08942182F4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Freeform 39">
                <a:extLst>
                  <a:ext uri="{FF2B5EF4-FFF2-40B4-BE49-F238E27FC236}">
                    <a16:creationId xmlns:a16="http://schemas.microsoft.com/office/drawing/2014/main" id="{98C12D33-1747-4B24-89ED-F441AE4A0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40">
                <a:extLst>
                  <a:ext uri="{FF2B5EF4-FFF2-40B4-BE49-F238E27FC236}">
                    <a16:creationId xmlns:a16="http://schemas.microsoft.com/office/drawing/2014/main" id="{A60200CC-BAEC-4310-8C9B-F7BB783E98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Rectangle 41">
                <a:extLst>
                  <a:ext uri="{FF2B5EF4-FFF2-40B4-BE49-F238E27FC236}">
                    <a16:creationId xmlns:a16="http://schemas.microsoft.com/office/drawing/2014/main" id="{2A7F40BF-B0BE-4B09-87EE-F56632B7ED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2">
                <a:extLst>
                  <a:ext uri="{FF2B5EF4-FFF2-40B4-BE49-F238E27FC236}">
                    <a16:creationId xmlns:a16="http://schemas.microsoft.com/office/drawing/2014/main" id="{353978AF-8FB9-4A61-A2EA-1995A14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3">
                <a:extLst>
                  <a:ext uri="{FF2B5EF4-FFF2-40B4-BE49-F238E27FC236}">
                    <a16:creationId xmlns:a16="http://schemas.microsoft.com/office/drawing/2014/main" id="{B20F89C3-4BAD-42AA-8D31-6F6DF17FE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4">
                <a:extLst>
                  <a:ext uri="{FF2B5EF4-FFF2-40B4-BE49-F238E27FC236}">
                    <a16:creationId xmlns:a16="http://schemas.microsoft.com/office/drawing/2014/main" id="{A60FE276-3FF2-4622-BF99-D4E4B249E5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7">
                <a:extLst>
                  <a:ext uri="{FF2B5EF4-FFF2-40B4-BE49-F238E27FC236}">
                    <a16:creationId xmlns:a16="http://schemas.microsoft.com/office/drawing/2014/main" id="{B05A0D3F-808B-48D6-A821-1FE9E86E8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5">
                <a:extLst>
                  <a:ext uri="{FF2B5EF4-FFF2-40B4-BE49-F238E27FC236}">
                    <a16:creationId xmlns:a16="http://schemas.microsoft.com/office/drawing/2014/main" id="{69F7D438-BAA0-4DAD-9BC5-198B677A7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6">
                <a:extLst>
                  <a:ext uri="{FF2B5EF4-FFF2-40B4-BE49-F238E27FC236}">
                    <a16:creationId xmlns:a16="http://schemas.microsoft.com/office/drawing/2014/main" id="{EC63B186-43B8-4552-AFDB-A544240A7C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38">
                <a:extLst>
                  <a:ext uri="{FF2B5EF4-FFF2-40B4-BE49-F238E27FC236}">
                    <a16:creationId xmlns:a16="http://schemas.microsoft.com/office/drawing/2014/main" id="{8542E82D-01AD-4BD8-8C5F-A6CDAD039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9">
                <a:extLst>
                  <a:ext uri="{FF2B5EF4-FFF2-40B4-BE49-F238E27FC236}">
                    <a16:creationId xmlns:a16="http://schemas.microsoft.com/office/drawing/2014/main" id="{6285CF32-2BD3-47D0-9A6C-3EE7FD639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40">
                <a:extLst>
                  <a:ext uri="{FF2B5EF4-FFF2-40B4-BE49-F238E27FC236}">
                    <a16:creationId xmlns:a16="http://schemas.microsoft.com/office/drawing/2014/main" id="{FA36D129-7B33-4379-B9EE-5624B95766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Rectangle 41">
                <a:extLst>
                  <a:ext uri="{FF2B5EF4-FFF2-40B4-BE49-F238E27FC236}">
                    <a16:creationId xmlns:a16="http://schemas.microsoft.com/office/drawing/2014/main" id="{0229A187-4E69-4262-B001-C5F0B55225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5" name="Title 79">
            <a:extLst>
              <a:ext uri="{FF2B5EF4-FFF2-40B4-BE49-F238E27FC236}">
                <a16:creationId xmlns:a16="http://schemas.microsoft.com/office/drawing/2014/main" id="{9E5625A4-9282-7CD4-20D9-33849CF63451}"/>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dirty="0"/>
              <a:t>Observer Pattern</a:t>
            </a:r>
            <a:endParaRPr lang="en-US" sz="4800" b="1" dirty="0"/>
          </a:p>
        </p:txBody>
      </p:sp>
      <p:sp>
        <p:nvSpPr>
          <p:cNvPr id="8" name="Oval 7">
            <a:extLst>
              <a:ext uri="{FF2B5EF4-FFF2-40B4-BE49-F238E27FC236}">
                <a16:creationId xmlns:a16="http://schemas.microsoft.com/office/drawing/2014/main" id="{131E4FDE-FE2F-2DEA-BEF0-851725684F21}"/>
              </a:ext>
            </a:extLst>
          </p:cNvPr>
          <p:cNvSpPr/>
          <p:nvPr/>
        </p:nvSpPr>
        <p:spPr>
          <a:xfrm>
            <a:off x="8514080" y="335280"/>
            <a:ext cx="762000" cy="758508"/>
          </a:xfrm>
          <a:prstGeom prst="ellipse">
            <a:avLst/>
          </a:prstGeom>
          <a:no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cxnSp>
        <p:nvCxnSpPr>
          <p:cNvPr id="10" name="Straight Arrow Connector 9">
            <a:extLst>
              <a:ext uri="{FF2B5EF4-FFF2-40B4-BE49-F238E27FC236}">
                <a16:creationId xmlns:a16="http://schemas.microsoft.com/office/drawing/2014/main" id="{875988AB-ED0F-4FF8-8668-A69664F4E9DB}"/>
              </a:ext>
            </a:extLst>
          </p:cNvPr>
          <p:cNvCxnSpPr>
            <a:cxnSpLocks/>
          </p:cNvCxnSpPr>
          <p:nvPr/>
        </p:nvCxnSpPr>
        <p:spPr>
          <a:xfrm>
            <a:off x="7162800" y="746919"/>
            <a:ext cx="1202690" cy="0"/>
          </a:xfrm>
          <a:prstGeom prst="straightConnector1">
            <a:avLst/>
          </a:prstGeom>
          <a:ln w="762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7965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 name="Group 1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70" name="Group 69">
            <a:extLst>
              <a:ext uri="{FF2B5EF4-FFF2-40B4-BE49-F238E27FC236}">
                <a16:creationId xmlns:a16="http://schemas.microsoft.com/office/drawing/2014/main" id="{316DCFC9-6877-407C-8170-608FCB8E35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1" name="Rectangle 70">
              <a:extLst>
                <a:ext uri="{FF2B5EF4-FFF2-40B4-BE49-F238E27FC236}">
                  <a16:creationId xmlns:a16="http://schemas.microsoft.com/office/drawing/2014/main" id="{F7D8B73A-1349-4BA6-8F85-03A21ED56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2">
              <a:extLst>
                <a:ext uri="{FF2B5EF4-FFF2-40B4-BE49-F238E27FC236}">
                  <a16:creationId xmlns:a16="http://schemas.microsoft.com/office/drawing/2014/main" id="{969ADA7C-B6B2-4FD7-AA5E-CC52AAE8CDBD}"/>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3" name="Picture 2" descr="A screenshot of a website&#10;&#10;Description automatically generated">
            <a:extLst>
              <a:ext uri="{FF2B5EF4-FFF2-40B4-BE49-F238E27FC236}">
                <a16:creationId xmlns:a16="http://schemas.microsoft.com/office/drawing/2014/main" id="{2DF99805-1477-BFE2-9B83-4BC08B42A3CF}"/>
              </a:ext>
            </a:extLst>
          </p:cNvPr>
          <p:cNvPicPr>
            <a:picLocks noChangeAspect="1"/>
          </p:cNvPicPr>
          <p:nvPr/>
        </p:nvPicPr>
        <p:blipFill>
          <a:blip r:embed="rId5"/>
          <a:stretch>
            <a:fillRect/>
          </a:stretch>
        </p:blipFill>
        <p:spPr>
          <a:xfrm>
            <a:off x="0" y="0"/>
            <a:ext cx="12192000" cy="6858000"/>
          </a:xfrm>
          <a:prstGeom prst="rect">
            <a:avLst/>
          </a:prstGeom>
        </p:spPr>
      </p:pic>
      <p:grpSp>
        <p:nvGrpSpPr>
          <p:cNvPr id="74" name="Group 73">
            <a:extLst>
              <a:ext uri="{FF2B5EF4-FFF2-40B4-BE49-F238E27FC236}">
                <a16:creationId xmlns:a16="http://schemas.microsoft.com/office/drawing/2014/main" id="{89353FE7-0D03-4AD2-8B8A-60A06F6BDA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75" name="Round Diagonal Corner Rectangle 7">
              <a:extLst>
                <a:ext uri="{FF2B5EF4-FFF2-40B4-BE49-F238E27FC236}">
                  <a16:creationId xmlns:a16="http://schemas.microsoft.com/office/drawing/2014/main" id="{0C7A0320-FBCC-4F40-AF6E-CE65FFB3D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550A26E4-02C9-4F83-A334-0920B8CCF2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77" name="Freeform 32">
                <a:extLst>
                  <a:ext uri="{FF2B5EF4-FFF2-40B4-BE49-F238E27FC236}">
                    <a16:creationId xmlns:a16="http://schemas.microsoft.com/office/drawing/2014/main" id="{06617CD6-4185-402B-8E23-BC527805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3">
                <a:extLst>
                  <a:ext uri="{FF2B5EF4-FFF2-40B4-BE49-F238E27FC236}">
                    <a16:creationId xmlns:a16="http://schemas.microsoft.com/office/drawing/2014/main" id="{2C305CC9-3511-47F4-BF11-BC635C30C9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4">
                <a:extLst>
                  <a:ext uri="{FF2B5EF4-FFF2-40B4-BE49-F238E27FC236}">
                    <a16:creationId xmlns:a16="http://schemas.microsoft.com/office/drawing/2014/main" id="{5C70C5D1-31E4-48B9-AEB6-6460A2B81F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7">
                <a:extLst>
                  <a:ext uri="{FF2B5EF4-FFF2-40B4-BE49-F238E27FC236}">
                    <a16:creationId xmlns:a16="http://schemas.microsoft.com/office/drawing/2014/main" id="{1F033CE1-D380-43F1-81EC-97B6C86F3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5">
                <a:extLst>
                  <a:ext uri="{FF2B5EF4-FFF2-40B4-BE49-F238E27FC236}">
                    <a16:creationId xmlns:a16="http://schemas.microsoft.com/office/drawing/2014/main" id="{6997F95D-DC27-48A3-850A-2308C3C08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6">
                <a:extLst>
                  <a:ext uri="{FF2B5EF4-FFF2-40B4-BE49-F238E27FC236}">
                    <a16:creationId xmlns:a16="http://schemas.microsoft.com/office/drawing/2014/main" id="{569AE469-76B7-4FFE-B68B-0D7A77413F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38">
                <a:extLst>
                  <a:ext uri="{FF2B5EF4-FFF2-40B4-BE49-F238E27FC236}">
                    <a16:creationId xmlns:a16="http://schemas.microsoft.com/office/drawing/2014/main" id="{DD99CF64-0E82-4D1A-BD2A-08942182F4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Freeform 39">
                <a:extLst>
                  <a:ext uri="{FF2B5EF4-FFF2-40B4-BE49-F238E27FC236}">
                    <a16:creationId xmlns:a16="http://schemas.microsoft.com/office/drawing/2014/main" id="{98C12D33-1747-4B24-89ED-F441AE4A0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40">
                <a:extLst>
                  <a:ext uri="{FF2B5EF4-FFF2-40B4-BE49-F238E27FC236}">
                    <a16:creationId xmlns:a16="http://schemas.microsoft.com/office/drawing/2014/main" id="{A60200CC-BAEC-4310-8C9B-F7BB783E98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Rectangle 41">
                <a:extLst>
                  <a:ext uri="{FF2B5EF4-FFF2-40B4-BE49-F238E27FC236}">
                    <a16:creationId xmlns:a16="http://schemas.microsoft.com/office/drawing/2014/main" id="{2A7F40BF-B0BE-4B09-87EE-F56632B7ED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2">
                <a:extLst>
                  <a:ext uri="{FF2B5EF4-FFF2-40B4-BE49-F238E27FC236}">
                    <a16:creationId xmlns:a16="http://schemas.microsoft.com/office/drawing/2014/main" id="{353978AF-8FB9-4A61-A2EA-1995A14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3">
                <a:extLst>
                  <a:ext uri="{FF2B5EF4-FFF2-40B4-BE49-F238E27FC236}">
                    <a16:creationId xmlns:a16="http://schemas.microsoft.com/office/drawing/2014/main" id="{B20F89C3-4BAD-42AA-8D31-6F6DF17FE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4">
                <a:extLst>
                  <a:ext uri="{FF2B5EF4-FFF2-40B4-BE49-F238E27FC236}">
                    <a16:creationId xmlns:a16="http://schemas.microsoft.com/office/drawing/2014/main" id="{A60FE276-3FF2-4622-BF99-D4E4B249E5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7">
                <a:extLst>
                  <a:ext uri="{FF2B5EF4-FFF2-40B4-BE49-F238E27FC236}">
                    <a16:creationId xmlns:a16="http://schemas.microsoft.com/office/drawing/2014/main" id="{B05A0D3F-808B-48D6-A821-1FE9E86E8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5">
                <a:extLst>
                  <a:ext uri="{FF2B5EF4-FFF2-40B4-BE49-F238E27FC236}">
                    <a16:creationId xmlns:a16="http://schemas.microsoft.com/office/drawing/2014/main" id="{69F7D438-BAA0-4DAD-9BC5-198B677A7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6">
                <a:extLst>
                  <a:ext uri="{FF2B5EF4-FFF2-40B4-BE49-F238E27FC236}">
                    <a16:creationId xmlns:a16="http://schemas.microsoft.com/office/drawing/2014/main" id="{EC63B186-43B8-4552-AFDB-A544240A7C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38">
                <a:extLst>
                  <a:ext uri="{FF2B5EF4-FFF2-40B4-BE49-F238E27FC236}">
                    <a16:creationId xmlns:a16="http://schemas.microsoft.com/office/drawing/2014/main" id="{8542E82D-01AD-4BD8-8C5F-A6CDAD039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9">
                <a:extLst>
                  <a:ext uri="{FF2B5EF4-FFF2-40B4-BE49-F238E27FC236}">
                    <a16:creationId xmlns:a16="http://schemas.microsoft.com/office/drawing/2014/main" id="{6285CF32-2BD3-47D0-9A6C-3EE7FD639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40">
                <a:extLst>
                  <a:ext uri="{FF2B5EF4-FFF2-40B4-BE49-F238E27FC236}">
                    <a16:creationId xmlns:a16="http://schemas.microsoft.com/office/drawing/2014/main" id="{FA36D129-7B33-4379-B9EE-5624B95766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Rectangle 41">
                <a:extLst>
                  <a:ext uri="{FF2B5EF4-FFF2-40B4-BE49-F238E27FC236}">
                    <a16:creationId xmlns:a16="http://schemas.microsoft.com/office/drawing/2014/main" id="{0229A187-4E69-4262-B001-C5F0B55225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5" name="Title 79">
            <a:extLst>
              <a:ext uri="{FF2B5EF4-FFF2-40B4-BE49-F238E27FC236}">
                <a16:creationId xmlns:a16="http://schemas.microsoft.com/office/drawing/2014/main" id="{9E5625A4-9282-7CD4-20D9-33849CF63451}"/>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dirty="0"/>
              <a:t>Observer Pattern</a:t>
            </a:r>
            <a:endParaRPr lang="en-US" sz="4800" b="1" dirty="0"/>
          </a:p>
        </p:txBody>
      </p:sp>
      <p:sp>
        <p:nvSpPr>
          <p:cNvPr id="8" name="Oval 7">
            <a:extLst>
              <a:ext uri="{FF2B5EF4-FFF2-40B4-BE49-F238E27FC236}">
                <a16:creationId xmlns:a16="http://schemas.microsoft.com/office/drawing/2014/main" id="{131E4FDE-FE2F-2DEA-BEF0-851725684F21}"/>
              </a:ext>
            </a:extLst>
          </p:cNvPr>
          <p:cNvSpPr/>
          <p:nvPr/>
        </p:nvSpPr>
        <p:spPr>
          <a:xfrm>
            <a:off x="7071042" y="1161443"/>
            <a:ext cx="1026160" cy="77771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cxnSp>
        <p:nvCxnSpPr>
          <p:cNvPr id="10" name="Straight Arrow Connector 9">
            <a:extLst>
              <a:ext uri="{FF2B5EF4-FFF2-40B4-BE49-F238E27FC236}">
                <a16:creationId xmlns:a16="http://schemas.microsoft.com/office/drawing/2014/main" id="{875988AB-ED0F-4FF8-8668-A69664F4E9DB}"/>
              </a:ext>
            </a:extLst>
          </p:cNvPr>
          <p:cNvCxnSpPr>
            <a:cxnSpLocks/>
          </p:cNvCxnSpPr>
          <p:nvPr/>
        </p:nvCxnSpPr>
        <p:spPr>
          <a:xfrm>
            <a:off x="5750560" y="1550301"/>
            <a:ext cx="120269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389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9">
            <a:extLst>
              <a:ext uri="{FF2B5EF4-FFF2-40B4-BE49-F238E27FC236}">
                <a16:creationId xmlns:a16="http://schemas.microsoft.com/office/drawing/2014/main" id="{4B044D62-21D6-28A3-DEFC-92229B1A5741}"/>
              </a:ext>
            </a:extLst>
          </p:cNvPr>
          <p:cNvSpPr>
            <a:spLocks noGrp="1"/>
          </p:cNvSpPr>
          <p:nvPr>
            <p:ph type="title"/>
          </p:nvPr>
        </p:nvSpPr>
        <p:spPr>
          <a:xfrm>
            <a:off x="1198880" y="81280"/>
            <a:ext cx="9641841" cy="1188000"/>
          </a:xfrm>
        </p:spPr>
        <p:txBody>
          <a:bodyPr>
            <a:normAutofit/>
          </a:bodyPr>
          <a:lstStyle/>
          <a:p>
            <a:pPr algn="ctr"/>
            <a:r>
              <a:rPr lang="en-SG" sz="5400" dirty="0"/>
              <a:t>Object Design in </a:t>
            </a:r>
            <a:r>
              <a:rPr lang="en-SG" sz="5400" dirty="0" err="1"/>
              <a:t>Sportsync</a:t>
            </a:r>
            <a:endParaRPr lang="en-SG" sz="5400" dirty="0"/>
          </a:p>
        </p:txBody>
      </p:sp>
      <p:grpSp>
        <p:nvGrpSpPr>
          <p:cNvPr id="23" name="object 7">
            <a:extLst>
              <a:ext uri="{FF2B5EF4-FFF2-40B4-BE49-F238E27FC236}">
                <a16:creationId xmlns:a16="http://schemas.microsoft.com/office/drawing/2014/main" id="{E119D2BD-4804-8472-CE5A-34628FAC613A}"/>
              </a:ext>
            </a:extLst>
          </p:cNvPr>
          <p:cNvGrpSpPr>
            <a:grpSpLocks noChangeAspect="1"/>
          </p:cNvGrpSpPr>
          <p:nvPr/>
        </p:nvGrpSpPr>
        <p:grpSpPr>
          <a:xfrm>
            <a:off x="2568575" y="1863852"/>
            <a:ext cx="3527425" cy="2010410"/>
            <a:chOff x="941832" y="2046732"/>
            <a:chExt cx="3527425" cy="2010410"/>
          </a:xfrm>
        </p:grpSpPr>
        <p:sp>
          <p:nvSpPr>
            <p:cNvPr id="24" name="object 8">
              <a:extLst>
                <a:ext uri="{FF2B5EF4-FFF2-40B4-BE49-F238E27FC236}">
                  <a16:creationId xmlns:a16="http://schemas.microsoft.com/office/drawing/2014/main" id="{0EF17890-4D3F-704C-A90B-A39F70196186}"/>
                </a:ext>
              </a:extLst>
            </p:cNvPr>
            <p:cNvSpPr/>
            <p:nvPr/>
          </p:nvSpPr>
          <p:spPr>
            <a:xfrm>
              <a:off x="965835" y="2070735"/>
              <a:ext cx="3479800" cy="1962150"/>
            </a:xfrm>
            <a:custGeom>
              <a:avLst/>
              <a:gdLst/>
              <a:ahLst/>
              <a:cxnLst/>
              <a:rect l="l" t="t" r="r" b="b"/>
              <a:pathLst>
                <a:path w="3479800" h="1962150">
                  <a:moveTo>
                    <a:pt x="3479291" y="0"/>
                  </a:moveTo>
                  <a:lnTo>
                    <a:pt x="327025" y="0"/>
                  </a:lnTo>
                  <a:lnTo>
                    <a:pt x="278700" y="3546"/>
                  </a:lnTo>
                  <a:lnTo>
                    <a:pt x="232577" y="13847"/>
                  </a:lnTo>
                  <a:lnTo>
                    <a:pt x="189161" y="30397"/>
                  </a:lnTo>
                  <a:lnTo>
                    <a:pt x="148958" y="52690"/>
                  </a:lnTo>
                  <a:lnTo>
                    <a:pt x="112474" y="80219"/>
                  </a:lnTo>
                  <a:lnTo>
                    <a:pt x="80215" y="112479"/>
                  </a:lnTo>
                  <a:lnTo>
                    <a:pt x="52686" y="148963"/>
                  </a:lnTo>
                  <a:lnTo>
                    <a:pt x="30395" y="189166"/>
                  </a:lnTo>
                  <a:lnTo>
                    <a:pt x="13846" y="232582"/>
                  </a:lnTo>
                  <a:lnTo>
                    <a:pt x="3545" y="278703"/>
                  </a:lnTo>
                  <a:lnTo>
                    <a:pt x="0" y="327025"/>
                  </a:lnTo>
                  <a:lnTo>
                    <a:pt x="0" y="1962150"/>
                  </a:lnTo>
                  <a:lnTo>
                    <a:pt x="3479291" y="1962150"/>
                  </a:lnTo>
                  <a:lnTo>
                    <a:pt x="3479291" y="0"/>
                  </a:lnTo>
                  <a:close/>
                </a:path>
              </a:pathLst>
            </a:custGeom>
            <a:solidFill>
              <a:srgbClr val="5FB5CC"/>
            </a:solidFill>
          </p:spPr>
          <p:txBody>
            <a:bodyPr wrap="square" lIns="0" tIns="0" rIns="0" bIns="0" rtlCol="0"/>
            <a:lstStyle/>
            <a:p>
              <a:endParaRPr/>
            </a:p>
          </p:txBody>
        </p:sp>
        <p:sp>
          <p:nvSpPr>
            <p:cNvPr id="25" name="object 9">
              <a:extLst>
                <a:ext uri="{FF2B5EF4-FFF2-40B4-BE49-F238E27FC236}">
                  <a16:creationId xmlns:a16="http://schemas.microsoft.com/office/drawing/2014/main" id="{9F46BD8D-C596-BB70-8593-11B038AD8A84}"/>
                </a:ext>
              </a:extLst>
            </p:cNvPr>
            <p:cNvSpPr/>
            <p:nvPr/>
          </p:nvSpPr>
          <p:spPr>
            <a:xfrm>
              <a:off x="941832" y="2046732"/>
              <a:ext cx="3527425" cy="2010410"/>
            </a:xfrm>
            <a:custGeom>
              <a:avLst/>
              <a:gdLst/>
              <a:ahLst/>
              <a:cxnLst/>
              <a:rect l="l" t="t" r="r" b="b"/>
              <a:pathLst>
                <a:path w="3527425" h="2010410">
                  <a:moveTo>
                    <a:pt x="3503295" y="0"/>
                  </a:moveTo>
                  <a:lnTo>
                    <a:pt x="350520" y="0"/>
                  </a:lnTo>
                  <a:lnTo>
                    <a:pt x="332359" y="507"/>
                  </a:lnTo>
                  <a:lnTo>
                    <a:pt x="279819" y="7238"/>
                  </a:lnTo>
                  <a:lnTo>
                    <a:pt x="229692" y="21589"/>
                  </a:lnTo>
                  <a:lnTo>
                    <a:pt x="183222" y="42671"/>
                  </a:lnTo>
                  <a:lnTo>
                    <a:pt x="140627" y="70103"/>
                  </a:lnTo>
                  <a:lnTo>
                    <a:pt x="102069" y="103631"/>
                  </a:lnTo>
                  <a:lnTo>
                    <a:pt x="69380" y="141604"/>
                  </a:lnTo>
                  <a:lnTo>
                    <a:pt x="42176" y="184150"/>
                  </a:lnTo>
                  <a:lnTo>
                    <a:pt x="21069" y="230885"/>
                  </a:lnTo>
                  <a:lnTo>
                    <a:pt x="7035" y="280923"/>
                  </a:lnTo>
                  <a:lnTo>
                    <a:pt x="381" y="333628"/>
                  </a:lnTo>
                  <a:lnTo>
                    <a:pt x="0" y="351154"/>
                  </a:lnTo>
                  <a:lnTo>
                    <a:pt x="0" y="1986152"/>
                  </a:lnTo>
                  <a:lnTo>
                    <a:pt x="1885" y="1995475"/>
                  </a:lnTo>
                  <a:lnTo>
                    <a:pt x="7029" y="2003107"/>
                  </a:lnTo>
                  <a:lnTo>
                    <a:pt x="14658" y="2008262"/>
                  </a:lnTo>
                  <a:lnTo>
                    <a:pt x="24003" y="2010155"/>
                  </a:lnTo>
                  <a:lnTo>
                    <a:pt x="3503295" y="2010155"/>
                  </a:lnTo>
                  <a:lnTo>
                    <a:pt x="3512617" y="2008262"/>
                  </a:lnTo>
                  <a:lnTo>
                    <a:pt x="3520249" y="2003107"/>
                  </a:lnTo>
                  <a:lnTo>
                    <a:pt x="3525404" y="1995475"/>
                  </a:lnTo>
                  <a:lnTo>
                    <a:pt x="3527298" y="1986152"/>
                  </a:lnTo>
                  <a:lnTo>
                    <a:pt x="3527298" y="1981326"/>
                  </a:lnTo>
                  <a:lnTo>
                    <a:pt x="28803" y="1981326"/>
                  </a:lnTo>
                  <a:lnTo>
                    <a:pt x="28803" y="351154"/>
                  </a:lnTo>
                  <a:lnTo>
                    <a:pt x="32575" y="301878"/>
                  </a:lnTo>
                  <a:lnTo>
                    <a:pt x="43294" y="255142"/>
                  </a:lnTo>
                  <a:lnTo>
                    <a:pt x="60667" y="211200"/>
                  </a:lnTo>
                  <a:lnTo>
                    <a:pt x="83947" y="170814"/>
                  </a:lnTo>
                  <a:lnTo>
                    <a:pt x="123380" y="123062"/>
                  </a:lnTo>
                  <a:lnTo>
                    <a:pt x="158407" y="92709"/>
                  </a:lnTo>
                  <a:lnTo>
                    <a:pt x="197561" y="67690"/>
                  </a:lnTo>
                  <a:lnTo>
                    <a:pt x="240385" y="48259"/>
                  </a:lnTo>
                  <a:lnTo>
                    <a:pt x="286245" y="35305"/>
                  </a:lnTo>
                  <a:lnTo>
                    <a:pt x="334645" y="29209"/>
                  </a:lnTo>
                  <a:lnTo>
                    <a:pt x="351155" y="28828"/>
                  </a:lnTo>
                  <a:lnTo>
                    <a:pt x="3527298" y="28828"/>
                  </a:lnTo>
                  <a:lnTo>
                    <a:pt x="3527298" y="24002"/>
                  </a:lnTo>
                  <a:lnTo>
                    <a:pt x="3525404" y="14680"/>
                  </a:lnTo>
                  <a:lnTo>
                    <a:pt x="3520249" y="7048"/>
                  </a:lnTo>
                  <a:lnTo>
                    <a:pt x="3512617" y="1893"/>
                  </a:lnTo>
                  <a:lnTo>
                    <a:pt x="3503295" y="0"/>
                  </a:lnTo>
                  <a:close/>
                </a:path>
                <a:path w="3527425" h="2010410">
                  <a:moveTo>
                    <a:pt x="3527298" y="28828"/>
                  </a:moveTo>
                  <a:lnTo>
                    <a:pt x="3498469" y="28828"/>
                  </a:lnTo>
                  <a:lnTo>
                    <a:pt x="3498469" y="1981326"/>
                  </a:lnTo>
                  <a:lnTo>
                    <a:pt x="3527298" y="1981326"/>
                  </a:lnTo>
                  <a:lnTo>
                    <a:pt x="3527298" y="28828"/>
                  </a:lnTo>
                  <a:close/>
                </a:path>
                <a:path w="3527425" h="2010410">
                  <a:moveTo>
                    <a:pt x="3488944" y="38353"/>
                  </a:moveTo>
                  <a:lnTo>
                    <a:pt x="351409" y="38353"/>
                  </a:lnTo>
                  <a:lnTo>
                    <a:pt x="335406" y="38734"/>
                  </a:lnTo>
                  <a:lnTo>
                    <a:pt x="288391" y="44703"/>
                  </a:lnTo>
                  <a:lnTo>
                    <a:pt x="243954" y="57150"/>
                  </a:lnTo>
                  <a:lnTo>
                    <a:pt x="202336" y="76072"/>
                  </a:lnTo>
                  <a:lnTo>
                    <a:pt x="164337" y="100329"/>
                  </a:lnTo>
                  <a:lnTo>
                    <a:pt x="130479" y="129539"/>
                  </a:lnTo>
                  <a:lnTo>
                    <a:pt x="100711" y="163829"/>
                  </a:lnTo>
                  <a:lnTo>
                    <a:pt x="76339" y="201802"/>
                  </a:lnTo>
                  <a:lnTo>
                    <a:pt x="57454" y="243204"/>
                  </a:lnTo>
                  <a:lnTo>
                    <a:pt x="44856" y="287654"/>
                  </a:lnTo>
                  <a:lnTo>
                    <a:pt x="38858" y="333628"/>
                  </a:lnTo>
                  <a:lnTo>
                    <a:pt x="38404" y="351154"/>
                  </a:lnTo>
                  <a:lnTo>
                    <a:pt x="38404" y="1971801"/>
                  </a:lnTo>
                  <a:lnTo>
                    <a:pt x="3488944" y="1971801"/>
                  </a:lnTo>
                  <a:lnTo>
                    <a:pt x="3488944" y="1962149"/>
                  </a:lnTo>
                  <a:lnTo>
                    <a:pt x="48006" y="1962149"/>
                  </a:lnTo>
                  <a:lnTo>
                    <a:pt x="48006" y="351154"/>
                  </a:lnTo>
                  <a:lnTo>
                    <a:pt x="51625" y="304291"/>
                  </a:lnTo>
                  <a:lnTo>
                    <a:pt x="61772" y="260350"/>
                  </a:lnTo>
                  <a:lnTo>
                    <a:pt x="78168" y="219075"/>
                  </a:lnTo>
                  <a:lnTo>
                    <a:pt x="100101" y="181228"/>
                  </a:lnTo>
                  <a:lnTo>
                    <a:pt x="137579" y="136016"/>
                  </a:lnTo>
                  <a:lnTo>
                    <a:pt x="170268" y="107822"/>
                  </a:lnTo>
                  <a:lnTo>
                    <a:pt x="207111" y="84327"/>
                  </a:lnTo>
                  <a:lnTo>
                    <a:pt x="247510" y="66039"/>
                  </a:lnTo>
                  <a:lnTo>
                    <a:pt x="290537" y="54101"/>
                  </a:lnTo>
                  <a:lnTo>
                    <a:pt x="336169" y="48259"/>
                  </a:lnTo>
                  <a:lnTo>
                    <a:pt x="351663" y="48005"/>
                  </a:lnTo>
                  <a:lnTo>
                    <a:pt x="3488944" y="48005"/>
                  </a:lnTo>
                  <a:lnTo>
                    <a:pt x="3488944" y="38353"/>
                  </a:lnTo>
                  <a:close/>
                </a:path>
                <a:path w="3527425" h="2010410">
                  <a:moveTo>
                    <a:pt x="3488944" y="48005"/>
                  </a:moveTo>
                  <a:lnTo>
                    <a:pt x="3479292" y="48005"/>
                  </a:lnTo>
                  <a:lnTo>
                    <a:pt x="3479292" y="1962149"/>
                  </a:lnTo>
                  <a:lnTo>
                    <a:pt x="3488944" y="1962149"/>
                  </a:lnTo>
                  <a:lnTo>
                    <a:pt x="3488944" y="48005"/>
                  </a:lnTo>
                  <a:close/>
                </a:path>
              </a:pathLst>
            </a:custGeom>
            <a:solidFill>
              <a:srgbClr val="FFFFFF"/>
            </a:solidFill>
          </p:spPr>
          <p:txBody>
            <a:bodyPr wrap="square" lIns="0" tIns="0" rIns="0" bIns="0" rtlCol="0"/>
            <a:lstStyle/>
            <a:p>
              <a:endParaRPr/>
            </a:p>
          </p:txBody>
        </p:sp>
      </p:grpSp>
      <p:sp>
        <p:nvSpPr>
          <p:cNvPr id="26" name="object 10">
            <a:extLst>
              <a:ext uri="{FF2B5EF4-FFF2-40B4-BE49-F238E27FC236}">
                <a16:creationId xmlns:a16="http://schemas.microsoft.com/office/drawing/2014/main" id="{3F0DB0D9-A942-41A9-C1F7-18DCD44CFC53}"/>
              </a:ext>
            </a:extLst>
          </p:cNvPr>
          <p:cNvSpPr txBox="1">
            <a:spLocks noChangeAspect="1"/>
          </p:cNvSpPr>
          <p:nvPr/>
        </p:nvSpPr>
        <p:spPr>
          <a:xfrm>
            <a:off x="2568256" y="2056877"/>
            <a:ext cx="3528060" cy="1399486"/>
          </a:xfrm>
          <a:prstGeom prst="rect">
            <a:avLst/>
          </a:prstGeom>
        </p:spPr>
        <p:txBody>
          <a:bodyPr vert="horz" wrap="square" lIns="0" tIns="40005" rIns="0" bIns="0" rtlCol="0" anchor="b">
            <a:spAutoFit/>
          </a:bodyPr>
          <a:lstStyle>
            <a:lvl1pPr algn="l" defTabSz="914400" rtl="0" eaLnBrk="1" latinLnBrk="0" hangingPunct="1">
              <a:lnSpc>
                <a:spcPct val="90000"/>
              </a:lnSpc>
              <a:spcBef>
                <a:spcPct val="0"/>
              </a:spcBef>
              <a:buNone/>
              <a:defRPr sz="3200" kern="1200" cap="all" baseline="0">
                <a:solidFill>
                  <a:schemeClr val="tx1"/>
                </a:solidFill>
                <a:latin typeface="+mj-lt"/>
                <a:ea typeface="+mj-ea"/>
                <a:cs typeface="+mj-cs"/>
              </a:defRPr>
            </a:lvl1pPr>
          </a:lstStyle>
          <a:p>
            <a:pPr marL="12700" marR="5080" indent="3175" algn="ctr">
              <a:lnSpc>
                <a:spcPct val="91500"/>
              </a:lnSpc>
              <a:spcBef>
                <a:spcPts val="315"/>
              </a:spcBef>
            </a:pPr>
            <a:r>
              <a:rPr lang="en-SG" sz="2400" b="1" cap="none" dirty="0">
                <a:solidFill>
                  <a:srgbClr val="FFFFFF"/>
                </a:solidFill>
                <a:latin typeface="Corbel"/>
                <a:cs typeface="Corbel"/>
              </a:rPr>
              <a:t>Interface</a:t>
            </a:r>
            <a:r>
              <a:rPr lang="en-SG" sz="2400" b="1" cap="none" spc="-60" dirty="0">
                <a:solidFill>
                  <a:srgbClr val="FFFFFF"/>
                </a:solidFill>
                <a:latin typeface="Corbel"/>
                <a:cs typeface="Corbel"/>
              </a:rPr>
              <a:t> </a:t>
            </a:r>
            <a:r>
              <a:rPr lang="en-SG" sz="2400" b="1" cap="none" spc="-10" dirty="0">
                <a:solidFill>
                  <a:srgbClr val="FFFFFF"/>
                </a:solidFill>
                <a:latin typeface="Corbel"/>
                <a:cs typeface="Corbel"/>
              </a:rPr>
              <a:t>Specification</a:t>
            </a:r>
            <a:r>
              <a:rPr lang="en-SG" sz="2400" cap="none" spc="-10" dirty="0">
                <a:solidFill>
                  <a:srgbClr val="FFFFFF"/>
                </a:solidFill>
                <a:latin typeface="Corbel"/>
                <a:cs typeface="Corbel"/>
              </a:rPr>
              <a:t>: Operations,</a:t>
            </a:r>
            <a:r>
              <a:rPr lang="en-SG" sz="2400" cap="none" spc="-50" dirty="0">
                <a:solidFill>
                  <a:srgbClr val="FFFFFF"/>
                </a:solidFill>
                <a:latin typeface="Corbel"/>
                <a:cs typeface="Corbel"/>
              </a:rPr>
              <a:t> </a:t>
            </a:r>
            <a:r>
              <a:rPr lang="en-SG" sz="2400" cap="none" dirty="0">
                <a:solidFill>
                  <a:srgbClr val="FFFFFF"/>
                </a:solidFill>
                <a:latin typeface="Corbel"/>
                <a:cs typeface="Corbel"/>
              </a:rPr>
              <a:t>Arguments,</a:t>
            </a:r>
            <a:r>
              <a:rPr lang="en-SG" sz="2400" cap="none" spc="-45" dirty="0">
                <a:solidFill>
                  <a:srgbClr val="FFFFFF"/>
                </a:solidFill>
                <a:latin typeface="Corbel"/>
                <a:cs typeface="Corbel"/>
              </a:rPr>
              <a:t> </a:t>
            </a:r>
            <a:r>
              <a:rPr lang="en-SG" sz="2400" cap="none" spc="-20" dirty="0">
                <a:solidFill>
                  <a:srgbClr val="FFFFFF"/>
                </a:solidFill>
                <a:latin typeface="Corbel"/>
                <a:cs typeface="Corbel"/>
              </a:rPr>
              <a:t>Type </a:t>
            </a:r>
            <a:r>
              <a:rPr lang="en-SG" sz="2400" cap="none" dirty="0">
                <a:solidFill>
                  <a:srgbClr val="FFFFFF"/>
                </a:solidFill>
                <a:latin typeface="Corbel"/>
                <a:cs typeface="Corbel"/>
              </a:rPr>
              <a:t>Signatures,</a:t>
            </a:r>
            <a:r>
              <a:rPr lang="en-SG" sz="2400" cap="none" spc="-60" dirty="0">
                <a:solidFill>
                  <a:srgbClr val="FFFFFF"/>
                </a:solidFill>
                <a:latin typeface="Corbel"/>
                <a:cs typeface="Corbel"/>
              </a:rPr>
              <a:t> a</a:t>
            </a:r>
            <a:r>
              <a:rPr lang="en-SG" sz="2400" cap="none" dirty="0">
                <a:solidFill>
                  <a:srgbClr val="FFFFFF"/>
                </a:solidFill>
                <a:latin typeface="Corbel"/>
                <a:cs typeface="Corbel"/>
              </a:rPr>
              <a:t>nd</a:t>
            </a:r>
            <a:r>
              <a:rPr lang="en-SG" sz="2400" cap="none" spc="-40" dirty="0">
                <a:solidFill>
                  <a:srgbClr val="FFFFFF"/>
                </a:solidFill>
                <a:latin typeface="Corbel"/>
                <a:cs typeface="Corbel"/>
              </a:rPr>
              <a:t> </a:t>
            </a:r>
            <a:r>
              <a:rPr lang="en-SG" sz="2400" cap="none" spc="-10" dirty="0">
                <a:solidFill>
                  <a:srgbClr val="FFFFFF"/>
                </a:solidFill>
                <a:latin typeface="Corbel"/>
                <a:cs typeface="Corbel"/>
              </a:rPr>
              <a:t>Exceptions</a:t>
            </a:r>
            <a:endParaRPr lang="en-SG" sz="2400" cap="none" dirty="0">
              <a:latin typeface="Corbel"/>
              <a:cs typeface="Corbel"/>
            </a:endParaRPr>
          </a:p>
        </p:txBody>
      </p:sp>
      <p:grpSp>
        <p:nvGrpSpPr>
          <p:cNvPr id="27" name="object 11">
            <a:extLst>
              <a:ext uri="{FF2B5EF4-FFF2-40B4-BE49-F238E27FC236}">
                <a16:creationId xmlns:a16="http://schemas.microsoft.com/office/drawing/2014/main" id="{92BAEA1C-B019-B24A-90E3-DC883AC278D9}"/>
              </a:ext>
            </a:extLst>
          </p:cNvPr>
          <p:cNvGrpSpPr>
            <a:grpSpLocks noChangeAspect="1"/>
          </p:cNvGrpSpPr>
          <p:nvPr/>
        </p:nvGrpSpPr>
        <p:grpSpPr>
          <a:xfrm>
            <a:off x="6047866" y="1863852"/>
            <a:ext cx="3528060" cy="2010410"/>
            <a:chOff x="4421123" y="2046732"/>
            <a:chExt cx="3528060" cy="2010410"/>
          </a:xfrm>
        </p:grpSpPr>
        <p:sp>
          <p:nvSpPr>
            <p:cNvPr id="28" name="object 12">
              <a:extLst>
                <a:ext uri="{FF2B5EF4-FFF2-40B4-BE49-F238E27FC236}">
                  <a16:creationId xmlns:a16="http://schemas.microsoft.com/office/drawing/2014/main" id="{9972D665-862C-2256-5D5B-8EA196DB34AA}"/>
                </a:ext>
              </a:extLst>
            </p:cNvPr>
            <p:cNvSpPr/>
            <p:nvPr/>
          </p:nvSpPr>
          <p:spPr>
            <a:xfrm>
              <a:off x="4445126" y="2070735"/>
              <a:ext cx="3480435" cy="1962150"/>
            </a:xfrm>
            <a:custGeom>
              <a:avLst/>
              <a:gdLst/>
              <a:ahLst/>
              <a:cxnLst/>
              <a:rect l="l" t="t" r="r" b="b"/>
              <a:pathLst>
                <a:path w="3480434" h="1962150">
                  <a:moveTo>
                    <a:pt x="3153029" y="0"/>
                  </a:moveTo>
                  <a:lnTo>
                    <a:pt x="0" y="0"/>
                  </a:lnTo>
                  <a:lnTo>
                    <a:pt x="0" y="1962150"/>
                  </a:lnTo>
                  <a:lnTo>
                    <a:pt x="3480054" y="1962150"/>
                  </a:lnTo>
                  <a:lnTo>
                    <a:pt x="3480054" y="327025"/>
                  </a:lnTo>
                  <a:lnTo>
                    <a:pt x="3476507" y="278703"/>
                  </a:lnTo>
                  <a:lnTo>
                    <a:pt x="3466206" y="232582"/>
                  </a:lnTo>
                  <a:lnTo>
                    <a:pt x="3449656" y="189166"/>
                  </a:lnTo>
                  <a:lnTo>
                    <a:pt x="3427363" y="148963"/>
                  </a:lnTo>
                  <a:lnTo>
                    <a:pt x="3399834" y="112479"/>
                  </a:lnTo>
                  <a:lnTo>
                    <a:pt x="3367574" y="80219"/>
                  </a:lnTo>
                  <a:lnTo>
                    <a:pt x="3331090" y="52690"/>
                  </a:lnTo>
                  <a:lnTo>
                    <a:pt x="3290887" y="30397"/>
                  </a:lnTo>
                  <a:lnTo>
                    <a:pt x="3247471" y="13847"/>
                  </a:lnTo>
                  <a:lnTo>
                    <a:pt x="3201350" y="3546"/>
                  </a:lnTo>
                  <a:lnTo>
                    <a:pt x="3153029" y="0"/>
                  </a:lnTo>
                  <a:close/>
                </a:path>
              </a:pathLst>
            </a:custGeom>
            <a:solidFill>
              <a:srgbClr val="6D62D4"/>
            </a:solidFill>
          </p:spPr>
          <p:txBody>
            <a:bodyPr wrap="square" lIns="0" tIns="0" rIns="0" bIns="0" rtlCol="0"/>
            <a:lstStyle/>
            <a:p>
              <a:endParaRPr/>
            </a:p>
          </p:txBody>
        </p:sp>
        <p:sp>
          <p:nvSpPr>
            <p:cNvPr id="29" name="object 13">
              <a:extLst>
                <a:ext uri="{FF2B5EF4-FFF2-40B4-BE49-F238E27FC236}">
                  <a16:creationId xmlns:a16="http://schemas.microsoft.com/office/drawing/2014/main" id="{3C4B03F8-F03E-AC71-279A-9D14C470295E}"/>
                </a:ext>
              </a:extLst>
            </p:cNvPr>
            <p:cNvSpPr/>
            <p:nvPr/>
          </p:nvSpPr>
          <p:spPr>
            <a:xfrm>
              <a:off x="4421123" y="2046732"/>
              <a:ext cx="3528060" cy="2010410"/>
            </a:xfrm>
            <a:custGeom>
              <a:avLst/>
              <a:gdLst/>
              <a:ahLst/>
              <a:cxnLst/>
              <a:rect l="l" t="t" r="r" b="b"/>
              <a:pathLst>
                <a:path w="3528059" h="2010410">
                  <a:moveTo>
                    <a:pt x="3177031" y="0"/>
                  </a:moveTo>
                  <a:lnTo>
                    <a:pt x="24002" y="0"/>
                  </a:lnTo>
                  <a:lnTo>
                    <a:pt x="14680" y="1893"/>
                  </a:lnTo>
                  <a:lnTo>
                    <a:pt x="7048" y="7048"/>
                  </a:lnTo>
                  <a:lnTo>
                    <a:pt x="1893" y="14680"/>
                  </a:lnTo>
                  <a:lnTo>
                    <a:pt x="0" y="24002"/>
                  </a:lnTo>
                  <a:lnTo>
                    <a:pt x="0" y="1986152"/>
                  </a:lnTo>
                  <a:lnTo>
                    <a:pt x="1893" y="1995475"/>
                  </a:lnTo>
                  <a:lnTo>
                    <a:pt x="7048" y="2003107"/>
                  </a:lnTo>
                  <a:lnTo>
                    <a:pt x="14680" y="2008262"/>
                  </a:lnTo>
                  <a:lnTo>
                    <a:pt x="24002" y="2010155"/>
                  </a:lnTo>
                  <a:lnTo>
                    <a:pt x="3504056" y="2010155"/>
                  </a:lnTo>
                  <a:lnTo>
                    <a:pt x="3513379" y="2008262"/>
                  </a:lnTo>
                  <a:lnTo>
                    <a:pt x="3521011" y="2003107"/>
                  </a:lnTo>
                  <a:lnTo>
                    <a:pt x="3526166" y="1995475"/>
                  </a:lnTo>
                  <a:lnTo>
                    <a:pt x="3528059" y="1986152"/>
                  </a:lnTo>
                  <a:lnTo>
                    <a:pt x="3528059" y="1981326"/>
                  </a:lnTo>
                  <a:lnTo>
                    <a:pt x="28828" y="1981326"/>
                  </a:lnTo>
                  <a:lnTo>
                    <a:pt x="28828" y="28828"/>
                  </a:lnTo>
                  <a:lnTo>
                    <a:pt x="3316274" y="28828"/>
                  </a:lnTo>
                  <a:lnTo>
                    <a:pt x="3313176" y="27431"/>
                  </a:lnTo>
                  <a:lnTo>
                    <a:pt x="3264154" y="10921"/>
                  </a:lnTo>
                  <a:lnTo>
                    <a:pt x="3212465" y="1777"/>
                  </a:lnTo>
                  <a:lnTo>
                    <a:pt x="3194430" y="380"/>
                  </a:lnTo>
                  <a:lnTo>
                    <a:pt x="3177031" y="0"/>
                  </a:lnTo>
                  <a:close/>
                </a:path>
                <a:path w="3528059" h="2010410">
                  <a:moveTo>
                    <a:pt x="3316274" y="28828"/>
                  </a:moveTo>
                  <a:lnTo>
                    <a:pt x="3177031" y="28828"/>
                  </a:lnTo>
                  <a:lnTo>
                    <a:pt x="3193796" y="29209"/>
                  </a:lnTo>
                  <a:lnTo>
                    <a:pt x="3210052" y="30479"/>
                  </a:lnTo>
                  <a:lnTo>
                    <a:pt x="3257677" y="38988"/>
                  </a:lnTo>
                  <a:lnTo>
                    <a:pt x="3302507" y="54228"/>
                  </a:lnTo>
                  <a:lnTo>
                    <a:pt x="3344291" y="75564"/>
                  </a:lnTo>
                  <a:lnTo>
                    <a:pt x="3382136" y="102488"/>
                  </a:lnTo>
                  <a:lnTo>
                    <a:pt x="3425825" y="146303"/>
                  </a:lnTo>
                  <a:lnTo>
                    <a:pt x="3452622" y="184150"/>
                  </a:lnTo>
                  <a:lnTo>
                    <a:pt x="3473957" y="225805"/>
                  </a:lnTo>
                  <a:lnTo>
                    <a:pt x="3489198" y="270637"/>
                  </a:lnTo>
                  <a:lnTo>
                    <a:pt x="3497579" y="318262"/>
                  </a:lnTo>
                  <a:lnTo>
                    <a:pt x="3499230" y="1981326"/>
                  </a:lnTo>
                  <a:lnTo>
                    <a:pt x="3528059" y="1981326"/>
                  </a:lnTo>
                  <a:lnTo>
                    <a:pt x="3528059" y="350519"/>
                  </a:lnTo>
                  <a:lnTo>
                    <a:pt x="3527552" y="332358"/>
                  </a:lnTo>
                  <a:lnTo>
                    <a:pt x="3520821" y="279780"/>
                  </a:lnTo>
                  <a:lnTo>
                    <a:pt x="3506470" y="229742"/>
                  </a:lnTo>
                  <a:lnTo>
                    <a:pt x="3485387" y="183133"/>
                  </a:lnTo>
                  <a:lnTo>
                    <a:pt x="3457955" y="140588"/>
                  </a:lnTo>
                  <a:lnTo>
                    <a:pt x="3424428" y="102107"/>
                  </a:lnTo>
                  <a:lnTo>
                    <a:pt x="3386581" y="69341"/>
                  </a:lnTo>
                  <a:lnTo>
                    <a:pt x="3343909" y="42163"/>
                  </a:lnTo>
                  <a:lnTo>
                    <a:pt x="3328670" y="34416"/>
                  </a:lnTo>
                  <a:lnTo>
                    <a:pt x="3316274" y="28828"/>
                  </a:lnTo>
                  <a:close/>
                </a:path>
                <a:path w="3528059" h="2010410">
                  <a:moveTo>
                    <a:pt x="3177031" y="38353"/>
                  </a:moveTo>
                  <a:lnTo>
                    <a:pt x="38353" y="38353"/>
                  </a:lnTo>
                  <a:lnTo>
                    <a:pt x="38353" y="1971801"/>
                  </a:lnTo>
                  <a:lnTo>
                    <a:pt x="3489705" y="1971801"/>
                  </a:lnTo>
                  <a:lnTo>
                    <a:pt x="3489705" y="1962150"/>
                  </a:lnTo>
                  <a:lnTo>
                    <a:pt x="48005" y="1962149"/>
                  </a:lnTo>
                  <a:lnTo>
                    <a:pt x="48005" y="48005"/>
                  </a:lnTo>
                  <a:lnTo>
                    <a:pt x="3253898" y="48005"/>
                  </a:lnTo>
                  <a:lnTo>
                    <a:pt x="3240404" y="44830"/>
                  </a:lnTo>
                  <a:lnTo>
                    <a:pt x="3225037" y="42037"/>
                  </a:lnTo>
                  <a:lnTo>
                    <a:pt x="3209290" y="40131"/>
                  </a:lnTo>
                  <a:lnTo>
                    <a:pt x="3193542" y="38734"/>
                  </a:lnTo>
                  <a:lnTo>
                    <a:pt x="3177031" y="38353"/>
                  </a:lnTo>
                  <a:close/>
                </a:path>
                <a:path w="3528059" h="2010410">
                  <a:moveTo>
                    <a:pt x="3253898" y="48005"/>
                  </a:moveTo>
                  <a:lnTo>
                    <a:pt x="3177031" y="48005"/>
                  </a:lnTo>
                  <a:lnTo>
                    <a:pt x="3193415" y="48387"/>
                  </a:lnTo>
                  <a:lnTo>
                    <a:pt x="3208528" y="49656"/>
                  </a:lnTo>
                  <a:lnTo>
                    <a:pt x="3253485" y="57657"/>
                  </a:lnTo>
                  <a:lnTo>
                    <a:pt x="3295396" y="72008"/>
                  </a:lnTo>
                  <a:lnTo>
                    <a:pt x="3334766" y="92201"/>
                  </a:lnTo>
                  <a:lnTo>
                    <a:pt x="3370326" y="117601"/>
                  </a:lnTo>
                  <a:lnTo>
                    <a:pt x="3411601" y="159257"/>
                  </a:lnTo>
                  <a:lnTo>
                    <a:pt x="3436493" y="194437"/>
                  </a:lnTo>
                  <a:lnTo>
                    <a:pt x="3456431" y="233679"/>
                  </a:lnTo>
                  <a:lnTo>
                    <a:pt x="3470655" y="275843"/>
                  </a:lnTo>
                  <a:lnTo>
                    <a:pt x="3478529" y="320675"/>
                  </a:lnTo>
                  <a:lnTo>
                    <a:pt x="3480054" y="1962149"/>
                  </a:lnTo>
                  <a:lnTo>
                    <a:pt x="3489705" y="1962150"/>
                  </a:lnTo>
                  <a:lnTo>
                    <a:pt x="3489684" y="350519"/>
                  </a:lnTo>
                  <a:lnTo>
                    <a:pt x="3486023" y="303783"/>
                  </a:lnTo>
                  <a:lnTo>
                    <a:pt x="3475735" y="258444"/>
                  </a:lnTo>
                  <a:lnTo>
                    <a:pt x="3458972" y="215772"/>
                  </a:lnTo>
                  <a:lnTo>
                    <a:pt x="3436493" y="176656"/>
                  </a:lnTo>
                  <a:lnTo>
                    <a:pt x="3398520" y="130428"/>
                  </a:lnTo>
                  <a:lnTo>
                    <a:pt x="3364356" y="100710"/>
                  </a:lnTo>
                  <a:lnTo>
                    <a:pt x="3326256" y="76326"/>
                  </a:lnTo>
                  <a:lnTo>
                    <a:pt x="3284854" y="57403"/>
                  </a:lnTo>
                  <a:lnTo>
                    <a:pt x="3255518" y="48387"/>
                  </a:lnTo>
                  <a:lnTo>
                    <a:pt x="3253898" y="48005"/>
                  </a:lnTo>
                  <a:close/>
                </a:path>
              </a:pathLst>
            </a:custGeom>
            <a:solidFill>
              <a:srgbClr val="FFFFFF"/>
            </a:solidFill>
          </p:spPr>
          <p:txBody>
            <a:bodyPr wrap="square" lIns="0" tIns="0" rIns="0" bIns="0" rtlCol="0"/>
            <a:lstStyle/>
            <a:p>
              <a:endParaRPr/>
            </a:p>
          </p:txBody>
        </p:sp>
      </p:grpSp>
      <p:sp>
        <p:nvSpPr>
          <p:cNvPr id="30" name="object 14">
            <a:extLst>
              <a:ext uri="{FF2B5EF4-FFF2-40B4-BE49-F238E27FC236}">
                <a16:creationId xmlns:a16="http://schemas.microsoft.com/office/drawing/2014/main" id="{710D9A7F-FA29-B37A-DF1E-B9CC99BDAA92}"/>
              </a:ext>
            </a:extLst>
          </p:cNvPr>
          <p:cNvSpPr txBox="1">
            <a:spLocks noChangeAspect="1"/>
          </p:cNvSpPr>
          <p:nvPr/>
        </p:nvSpPr>
        <p:spPr>
          <a:xfrm>
            <a:off x="6231764" y="2346585"/>
            <a:ext cx="3391661" cy="643574"/>
          </a:xfrm>
          <a:prstGeom prst="rect">
            <a:avLst/>
          </a:prstGeom>
        </p:spPr>
        <p:txBody>
          <a:bodyPr vert="horz" wrap="square" lIns="0" tIns="45720" rIns="0" bIns="0" rtlCol="0">
            <a:spAutoFit/>
          </a:bodyPr>
          <a:lstStyle/>
          <a:p>
            <a:pPr marL="664845" marR="5080" indent="-652780">
              <a:lnSpc>
                <a:spcPts val="2300"/>
              </a:lnSpc>
              <a:spcBef>
                <a:spcPts val="360"/>
              </a:spcBef>
            </a:pPr>
            <a:r>
              <a:rPr lang="en-US" sz="2400" b="1" spc="-10" dirty="0">
                <a:solidFill>
                  <a:srgbClr val="FFFFFF"/>
                </a:solidFill>
                <a:latin typeface="Corbel"/>
                <a:cs typeface="Corbel"/>
              </a:rPr>
              <a:t>Reuse</a:t>
            </a:r>
            <a:r>
              <a:rPr lang="en-US" sz="2400" spc="-10" dirty="0">
                <a:solidFill>
                  <a:srgbClr val="FFFFFF"/>
                </a:solidFill>
                <a:latin typeface="Corbel"/>
                <a:cs typeface="Corbel"/>
              </a:rPr>
              <a:t>:</a:t>
            </a:r>
            <a:r>
              <a:rPr lang="en-US" sz="2400" spc="-60" dirty="0">
                <a:solidFill>
                  <a:srgbClr val="FFFFFF"/>
                </a:solidFill>
                <a:latin typeface="Corbel"/>
                <a:cs typeface="Corbel"/>
              </a:rPr>
              <a:t> </a:t>
            </a:r>
            <a:r>
              <a:rPr lang="en-US" sz="2400" dirty="0">
                <a:solidFill>
                  <a:srgbClr val="FFFFFF"/>
                </a:solidFill>
                <a:latin typeface="Corbel"/>
                <a:cs typeface="Corbel"/>
              </a:rPr>
              <a:t>Existing</a:t>
            </a:r>
            <a:r>
              <a:rPr lang="en-US" sz="2400" spc="-55" dirty="0">
                <a:solidFill>
                  <a:srgbClr val="FFFFFF"/>
                </a:solidFill>
                <a:latin typeface="Corbel"/>
                <a:cs typeface="Corbel"/>
              </a:rPr>
              <a:t> </a:t>
            </a:r>
            <a:r>
              <a:rPr lang="en-US" sz="2400" dirty="0">
                <a:solidFill>
                  <a:srgbClr val="FFFFFF"/>
                </a:solidFill>
                <a:latin typeface="Corbel"/>
                <a:cs typeface="Corbel"/>
              </a:rPr>
              <a:t>Libraries</a:t>
            </a:r>
            <a:r>
              <a:rPr lang="en-US" sz="2400" spc="-50" dirty="0">
                <a:solidFill>
                  <a:srgbClr val="FFFFFF"/>
                </a:solidFill>
                <a:latin typeface="Corbel"/>
                <a:cs typeface="Corbel"/>
              </a:rPr>
              <a:t> </a:t>
            </a:r>
            <a:r>
              <a:rPr lang="en-US" sz="2400" spc="-25" dirty="0">
                <a:solidFill>
                  <a:srgbClr val="FFFFFF"/>
                </a:solidFill>
                <a:latin typeface="Corbel"/>
                <a:cs typeface="Corbel"/>
              </a:rPr>
              <a:t>and </a:t>
            </a:r>
            <a:r>
              <a:rPr lang="en-US" sz="2400" dirty="0">
                <a:solidFill>
                  <a:srgbClr val="FFFFFF"/>
                </a:solidFill>
                <a:latin typeface="Corbel"/>
                <a:cs typeface="Corbel"/>
              </a:rPr>
              <a:t>Design</a:t>
            </a:r>
            <a:r>
              <a:rPr lang="en-US" sz="2400" spc="-100" dirty="0">
                <a:solidFill>
                  <a:srgbClr val="FFFFFF"/>
                </a:solidFill>
                <a:latin typeface="Corbel"/>
                <a:cs typeface="Corbel"/>
              </a:rPr>
              <a:t> </a:t>
            </a:r>
            <a:r>
              <a:rPr lang="en-US" sz="2400" spc="-10" dirty="0">
                <a:solidFill>
                  <a:srgbClr val="FFFFFF"/>
                </a:solidFill>
                <a:latin typeface="Corbel"/>
                <a:cs typeface="Corbel"/>
              </a:rPr>
              <a:t>Patterns</a:t>
            </a:r>
            <a:endParaRPr lang="en-US" sz="2400" dirty="0">
              <a:latin typeface="Corbel"/>
              <a:cs typeface="Corbel"/>
            </a:endParaRPr>
          </a:p>
        </p:txBody>
      </p:sp>
      <p:grpSp>
        <p:nvGrpSpPr>
          <p:cNvPr id="31" name="object 15">
            <a:extLst>
              <a:ext uri="{FF2B5EF4-FFF2-40B4-BE49-F238E27FC236}">
                <a16:creationId xmlns:a16="http://schemas.microsoft.com/office/drawing/2014/main" id="{57A463AD-D1E7-3C40-9CAC-68D3D1D96C93}"/>
              </a:ext>
            </a:extLst>
          </p:cNvPr>
          <p:cNvGrpSpPr>
            <a:grpSpLocks noChangeAspect="1"/>
          </p:cNvGrpSpPr>
          <p:nvPr/>
        </p:nvGrpSpPr>
        <p:grpSpPr>
          <a:xfrm>
            <a:off x="2568575" y="3826002"/>
            <a:ext cx="3527425" cy="2010410"/>
            <a:chOff x="941832" y="4008882"/>
            <a:chExt cx="3527425" cy="2010410"/>
          </a:xfrm>
        </p:grpSpPr>
        <p:sp>
          <p:nvSpPr>
            <p:cNvPr id="32" name="object 16">
              <a:extLst>
                <a:ext uri="{FF2B5EF4-FFF2-40B4-BE49-F238E27FC236}">
                  <a16:creationId xmlns:a16="http://schemas.microsoft.com/office/drawing/2014/main" id="{52431C1E-5252-ECF2-FE00-0D78D04D923B}"/>
                </a:ext>
              </a:extLst>
            </p:cNvPr>
            <p:cNvSpPr/>
            <p:nvPr/>
          </p:nvSpPr>
          <p:spPr>
            <a:xfrm>
              <a:off x="965835" y="4032885"/>
              <a:ext cx="3479800" cy="1962150"/>
            </a:xfrm>
            <a:custGeom>
              <a:avLst/>
              <a:gdLst/>
              <a:ahLst/>
              <a:cxnLst/>
              <a:rect l="l" t="t" r="r" b="b"/>
              <a:pathLst>
                <a:path w="3479800" h="1962150">
                  <a:moveTo>
                    <a:pt x="3479291" y="0"/>
                  </a:moveTo>
                  <a:lnTo>
                    <a:pt x="0" y="0"/>
                  </a:lnTo>
                  <a:lnTo>
                    <a:pt x="0" y="1635112"/>
                  </a:lnTo>
                  <a:lnTo>
                    <a:pt x="3545" y="1683439"/>
                  </a:lnTo>
                  <a:lnTo>
                    <a:pt x="13846" y="1729565"/>
                  </a:lnTo>
                  <a:lnTo>
                    <a:pt x="30395" y="1772983"/>
                  </a:lnTo>
                  <a:lnTo>
                    <a:pt x="52686" y="1813188"/>
                  </a:lnTo>
                  <a:lnTo>
                    <a:pt x="80215" y="1849673"/>
                  </a:lnTo>
                  <a:lnTo>
                    <a:pt x="112474" y="1881933"/>
                  </a:lnTo>
                  <a:lnTo>
                    <a:pt x="148958" y="1909462"/>
                  </a:lnTo>
                  <a:lnTo>
                    <a:pt x="189161" y="1931754"/>
                  </a:lnTo>
                  <a:lnTo>
                    <a:pt x="232577" y="1948303"/>
                  </a:lnTo>
                  <a:lnTo>
                    <a:pt x="278700" y="1958604"/>
                  </a:lnTo>
                  <a:lnTo>
                    <a:pt x="327025" y="1962150"/>
                  </a:lnTo>
                  <a:lnTo>
                    <a:pt x="3479291" y="1962150"/>
                  </a:lnTo>
                  <a:lnTo>
                    <a:pt x="3479291" y="0"/>
                  </a:lnTo>
                  <a:close/>
                </a:path>
              </a:pathLst>
            </a:custGeom>
            <a:solidFill>
              <a:srgbClr val="DC67DE"/>
            </a:solidFill>
          </p:spPr>
          <p:txBody>
            <a:bodyPr wrap="square" lIns="0" tIns="0" rIns="0" bIns="0" rtlCol="0"/>
            <a:lstStyle/>
            <a:p>
              <a:endParaRPr/>
            </a:p>
          </p:txBody>
        </p:sp>
        <p:sp>
          <p:nvSpPr>
            <p:cNvPr id="33" name="object 17">
              <a:extLst>
                <a:ext uri="{FF2B5EF4-FFF2-40B4-BE49-F238E27FC236}">
                  <a16:creationId xmlns:a16="http://schemas.microsoft.com/office/drawing/2014/main" id="{D42E6EE8-D051-1DC3-4C06-199CF2CB1769}"/>
                </a:ext>
              </a:extLst>
            </p:cNvPr>
            <p:cNvSpPr/>
            <p:nvPr/>
          </p:nvSpPr>
          <p:spPr>
            <a:xfrm>
              <a:off x="941832" y="4008882"/>
              <a:ext cx="3527425" cy="2010410"/>
            </a:xfrm>
            <a:custGeom>
              <a:avLst/>
              <a:gdLst/>
              <a:ahLst/>
              <a:cxnLst/>
              <a:rect l="l" t="t" r="r" b="b"/>
              <a:pathLst>
                <a:path w="3527425" h="2010410">
                  <a:moveTo>
                    <a:pt x="3503295" y="0"/>
                  </a:moveTo>
                  <a:lnTo>
                    <a:pt x="24003" y="0"/>
                  </a:lnTo>
                  <a:lnTo>
                    <a:pt x="14658" y="1893"/>
                  </a:lnTo>
                  <a:lnTo>
                    <a:pt x="7029" y="7048"/>
                  </a:lnTo>
                  <a:lnTo>
                    <a:pt x="1885" y="14680"/>
                  </a:lnTo>
                  <a:lnTo>
                    <a:pt x="0" y="24003"/>
                  </a:lnTo>
                  <a:lnTo>
                    <a:pt x="12" y="1659699"/>
                  </a:lnTo>
                  <a:lnTo>
                    <a:pt x="4178" y="1713166"/>
                  </a:lnTo>
                  <a:lnTo>
                    <a:pt x="15938" y="1764131"/>
                  </a:lnTo>
                  <a:lnTo>
                    <a:pt x="34937" y="1811858"/>
                  </a:lnTo>
                  <a:lnTo>
                    <a:pt x="60286" y="1855762"/>
                  </a:lnTo>
                  <a:lnTo>
                    <a:pt x="103708" y="1908213"/>
                  </a:lnTo>
                  <a:lnTo>
                    <a:pt x="141518" y="1940737"/>
                  </a:lnTo>
                  <a:lnTo>
                    <a:pt x="184315" y="1968131"/>
                  </a:lnTo>
                  <a:lnTo>
                    <a:pt x="230924" y="1989086"/>
                  </a:lnTo>
                  <a:lnTo>
                    <a:pt x="281023" y="2003126"/>
                  </a:lnTo>
                  <a:lnTo>
                    <a:pt x="333629" y="2009762"/>
                  </a:lnTo>
                  <a:lnTo>
                    <a:pt x="351028" y="2010156"/>
                  </a:lnTo>
                  <a:lnTo>
                    <a:pt x="3503295" y="2010156"/>
                  </a:lnTo>
                  <a:lnTo>
                    <a:pt x="3512617" y="2008270"/>
                  </a:lnTo>
                  <a:lnTo>
                    <a:pt x="3520253" y="2003120"/>
                  </a:lnTo>
                  <a:lnTo>
                    <a:pt x="3525404" y="1995497"/>
                  </a:lnTo>
                  <a:lnTo>
                    <a:pt x="3527298" y="1986153"/>
                  </a:lnTo>
                  <a:lnTo>
                    <a:pt x="3527298" y="1981352"/>
                  </a:lnTo>
                  <a:lnTo>
                    <a:pt x="351028" y="1981352"/>
                  </a:lnTo>
                  <a:lnTo>
                    <a:pt x="334391" y="1980971"/>
                  </a:lnTo>
                  <a:lnTo>
                    <a:pt x="286016" y="1974761"/>
                  </a:lnTo>
                  <a:lnTo>
                    <a:pt x="240068" y="1961769"/>
                  </a:lnTo>
                  <a:lnTo>
                    <a:pt x="197332" y="1942439"/>
                  </a:lnTo>
                  <a:lnTo>
                    <a:pt x="158242" y="1917293"/>
                  </a:lnTo>
                  <a:lnTo>
                    <a:pt x="123050" y="1886864"/>
                  </a:lnTo>
                  <a:lnTo>
                    <a:pt x="92735" y="1851837"/>
                  </a:lnTo>
                  <a:lnTo>
                    <a:pt x="67703" y="1812607"/>
                  </a:lnTo>
                  <a:lnTo>
                    <a:pt x="48272" y="1769783"/>
                  </a:lnTo>
                  <a:lnTo>
                    <a:pt x="35356" y="1723999"/>
                  </a:lnTo>
                  <a:lnTo>
                    <a:pt x="29171" y="1675638"/>
                  </a:lnTo>
                  <a:lnTo>
                    <a:pt x="28803" y="28829"/>
                  </a:lnTo>
                  <a:lnTo>
                    <a:pt x="3527298" y="28829"/>
                  </a:lnTo>
                  <a:lnTo>
                    <a:pt x="3527298" y="24003"/>
                  </a:lnTo>
                  <a:lnTo>
                    <a:pt x="3525404" y="14680"/>
                  </a:lnTo>
                  <a:lnTo>
                    <a:pt x="3520249" y="7048"/>
                  </a:lnTo>
                  <a:lnTo>
                    <a:pt x="3512617" y="1893"/>
                  </a:lnTo>
                  <a:lnTo>
                    <a:pt x="3503295" y="0"/>
                  </a:lnTo>
                  <a:close/>
                </a:path>
                <a:path w="3527425" h="2010410">
                  <a:moveTo>
                    <a:pt x="3527298" y="28829"/>
                  </a:moveTo>
                  <a:lnTo>
                    <a:pt x="3498469" y="28829"/>
                  </a:lnTo>
                  <a:lnTo>
                    <a:pt x="3498469" y="1981352"/>
                  </a:lnTo>
                  <a:lnTo>
                    <a:pt x="3527298" y="1981352"/>
                  </a:lnTo>
                  <a:lnTo>
                    <a:pt x="3527298" y="28829"/>
                  </a:lnTo>
                  <a:close/>
                </a:path>
                <a:path w="3527425" h="2010410">
                  <a:moveTo>
                    <a:pt x="3488944" y="38354"/>
                  </a:moveTo>
                  <a:lnTo>
                    <a:pt x="38404" y="38354"/>
                  </a:lnTo>
                  <a:lnTo>
                    <a:pt x="38422" y="1659699"/>
                  </a:lnTo>
                  <a:lnTo>
                    <a:pt x="41998" y="1706460"/>
                  </a:lnTo>
                  <a:lnTo>
                    <a:pt x="52311" y="1751774"/>
                  </a:lnTo>
                  <a:lnTo>
                    <a:pt x="69100" y="1794306"/>
                  </a:lnTo>
                  <a:lnTo>
                    <a:pt x="91693" y="1833651"/>
                  </a:lnTo>
                  <a:lnTo>
                    <a:pt x="129489" y="1879752"/>
                  </a:lnTo>
                  <a:lnTo>
                    <a:pt x="163830" y="1909483"/>
                  </a:lnTo>
                  <a:lnTo>
                    <a:pt x="201676" y="1933867"/>
                  </a:lnTo>
                  <a:lnTo>
                    <a:pt x="243205" y="1952701"/>
                  </a:lnTo>
                  <a:lnTo>
                    <a:pt x="287693" y="1965299"/>
                  </a:lnTo>
                  <a:lnTo>
                    <a:pt x="334518" y="1971370"/>
                  </a:lnTo>
                  <a:lnTo>
                    <a:pt x="351028" y="1971751"/>
                  </a:lnTo>
                  <a:lnTo>
                    <a:pt x="3488944" y="1971751"/>
                  </a:lnTo>
                  <a:lnTo>
                    <a:pt x="3488944" y="1962150"/>
                  </a:lnTo>
                  <a:lnTo>
                    <a:pt x="351028" y="1962150"/>
                  </a:lnTo>
                  <a:lnTo>
                    <a:pt x="334772" y="1961769"/>
                  </a:lnTo>
                  <a:lnTo>
                    <a:pt x="289369" y="1955850"/>
                  </a:lnTo>
                  <a:lnTo>
                    <a:pt x="246278" y="1943595"/>
                  </a:lnTo>
                  <a:lnTo>
                    <a:pt x="206019" y="1925307"/>
                  </a:lnTo>
                  <a:lnTo>
                    <a:pt x="169430" y="1901685"/>
                  </a:lnTo>
                  <a:lnTo>
                    <a:pt x="135940" y="1872640"/>
                  </a:lnTo>
                  <a:lnTo>
                    <a:pt x="107848" y="1839988"/>
                  </a:lnTo>
                  <a:lnTo>
                    <a:pt x="84391" y="1803107"/>
                  </a:lnTo>
                  <a:lnTo>
                    <a:pt x="66116" y="1762683"/>
                  </a:lnTo>
                  <a:lnTo>
                    <a:pt x="54063" y="1719719"/>
                  </a:lnTo>
                  <a:lnTo>
                    <a:pt x="48310" y="1674088"/>
                  </a:lnTo>
                  <a:lnTo>
                    <a:pt x="48006" y="48006"/>
                  </a:lnTo>
                  <a:lnTo>
                    <a:pt x="3488944" y="48006"/>
                  </a:lnTo>
                  <a:lnTo>
                    <a:pt x="3488944" y="38354"/>
                  </a:lnTo>
                  <a:close/>
                </a:path>
                <a:path w="3527425" h="2010410">
                  <a:moveTo>
                    <a:pt x="3488944" y="48006"/>
                  </a:moveTo>
                  <a:lnTo>
                    <a:pt x="3479292" y="48006"/>
                  </a:lnTo>
                  <a:lnTo>
                    <a:pt x="3479292" y="1962150"/>
                  </a:lnTo>
                  <a:lnTo>
                    <a:pt x="3488944" y="1962150"/>
                  </a:lnTo>
                  <a:lnTo>
                    <a:pt x="3488944" y="48006"/>
                  </a:lnTo>
                  <a:close/>
                </a:path>
              </a:pathLst>
            </a:custGeom>
            <a:solidFill>
              <a:srgbClr val="FFFFFF"/>
            </a:solidFill>
          </p:spPr>
          <p:txBody>
            <a:bodyPr wrap="square" lIns="0" tIns="0" rIns="0" bIns="0" rtlCol="0"/>
            <a:lstStyle/>
            <a:p>
              <a:endParaRPr/>
            </a:p>
          </p:txBody>
        </p:sp>
      </p:grpSp>
      <p:sp>
        <p:nvSpPr>
          <p:cNvPr id="34" name="object 18">
            <a:extLst>
              <a:ext uri="{FF2B5EF4-FFF2-40B4-BE49-F238E27FC236}">
                <a16:creationId xmlns:a16="http://schemas.microsoft.com/office/drawing/2014/main" id="{2D18C4D7-0C19-E0CA-AC11-8234BD8609D6}"/>
              </a:ext>
            </a:extLst>
          </p:cNvPr>
          <p:cNvSpPr txBox="1">
            <a:spLocks noChangeAspect="1"/>
          </p:cNvSpPr>
          <p:nvPr/>
        </p:nvSpPr>
        <p:spPr>
          <a:xfrm>
            <a:off x="2687289" y="4468834"/>
            <a:ext cx="3241864" cy="1059714"/>
          </a:xfrm>
          <a:prstGeom prst="rect">
            <a:avLst/>
          </a:prstGeom>
        </p:spPr>
        <p:txBody>
          <a:bodyPr vert="horz" wrap="square" lIns="0" tIns="40005" rIns="0" bIns="0" rtlCol="0">
            <a:spAutoFit/>
          </a:bodyPr>
          <a:lstStyle/>
          <a:p>
            <a:pPr marL="12065" marR="5080" indent="-1270" algn="ctr">
              <a:lnSpc>
                <a:spcPct val="91500"/>
              </a:lnSpc>
              <a:spcBef>
                <a:spcPts val="315"/>
              </a:spcBef>
            </a:pPr>
            <a:r>
              <a:rPr lang="en-US" sz="2400" b="1" spc="-10" dirty="0">
                <a:solidFill>
                  <a:srgbClr val="FFFFFF"/>
                </a:solidFill>
                <a:latin typeface="Corbel"/>
                <a:cs typeface="Corbel"/>
              </a:rPr>
              <a:t>Restructuring</a:t>
            </a:r>
            <a:r>
              <a:rPr lang="en-US" sz="2400" spc="-10" dirty="0">
                <a:solidFill>
                  <a:srgbClr val="FFFFFF"/>
                </a:solidFill>
                <a:latin typeface="Corbel"/>
                <a:cs typeface="Corbel"/>
              </a:rPr>
              <a:t>:</a:t>
            </a:r>
            <a:r>
              <a:rPr lang="en-US" sz="2400" spc="-25" dirty="0">
                <a:solidFill>
                  <a:srgbClr val="FFFFFF"/>
                </a:solidFill>
                <a:latin typeface="Corbel"/>
                <a:cs typeface="Corbel"/>
              </a:rPr>
              <a:t> </a:t>
            </a:r>
            <a:r>
              <a:rPr lang="en-US" sz="2400" dirty="0">
                <a:solidFill>
                  <a:srgbClr val="FFFFFF"/>
                </a:solidFill>
                <a:latin typeface="Corbel"/>
                <a:cs typeface="Corbel"/>
              </a:rPr>
              <a:t>To</a:t>
            </a:r>
            <a:r>
              <a:rPr lang="en-US" sz="2400" spc="-15" dirty="0">
                <a:solidFill>
                  <a:srgbClr val="FFFFFF"/>
                </a:solidFill>
                <a:latin typeface="Corbel"/>
                <a:cs typeface="Corbel"/>
              </a:rPr>
              <a:t> </a:t>
            </a:r>
            <a:r>
              <a:rPr lang="en-US" sz="2400" dirty="0">
                <a:solidFill>
                  <a:srgbClr val="FFFFFF"/>
                </a:solidFill>
                <a:latin typeface="Corbel"/>
                <a:cs typeface="Corbel"/>
              </a:rPr>
              <a:t>Meet</a:t>
            </a:r>
            <a:r>
              <a:rPr lang="en-US" sz="2400" spc="-25" dirty="0">
                <a:solidFill>
                  <a:srgbClr val="FFFFFF"/>
                </a:solidFill>
                <a:latin typeface="Corbel"/>
                <a:cs typeface="Corbel"/>
              </a:rPr>
              <a:t> the </a:t>
            </a:r>
            <a:r>
              <a:rPr lang="en-US" sz="2400" dirty="0">
                <a:solidFill>
                  <a:srgbClr val="FFFFFF"/>
                </a:solidFill>
                <a:latin typeface="Corbel"/>
                <a:cs typeface="Corbel"/>
              </a:rPr>
              <a:t>Design</a:t>
            </a:r>
            <a:r>
              <a:rPr lang="en-US" sz="2400" spc="-50" dirty="0">
                <a:solidFill>
                  <a:srgbClr val="FFFFFF"/>
                </a:solidFill>
                <a:latin typeface="Corbel"/>
                <a:cs typeface="Corbel"/>
              </a:rPr>
              <a:t> </a:t>
            </a:r>
            <a:r>
              <a:rPr lang="en-US" sz="2400" dirty="0">
                <a:solidFill>
                  <a:srgbClr val="FFFFFF"/>
                </a:solidFill>
                <a:latin typeface="Corbel"/>
                <a:cs typeface="Corbel"/>
              </a:rPr>
              <a:t>Goal</a:t>
            </a:r>
            <a:r>
              <a:rPr lang="en-US" sz="2400" spc="-45" dirty="0">
                <a:solidFill>
                  <a:srgbClr val="FFFFFF"/>
                </a:solidFill>
                <a:latin typeface="Corbel"/>
                <a:cs typeface="Corbel"/>
              </a:rPr>
              <a:t> </a:t>
            </a:r>
            <a:r>
              <a:rPr lang="en-US" sz="2400" spc="-10" dirty="0">
                <a:solidFill>
                  <a:srgbClr val="FFFFFF"/>
                </a:solidFill>
                <a:latin typeface="Corbel"/>
                <a:cs typeface="Corbel"/>
              </a:rPr>
              <a:t>Maintainability, Flexibility</a:t>
            </a:r>
            <a:endParaRPr lang="en-US" sz="2400" dirty="0">
              <a:latin typeface="Corbel"/>
              <a:cs typeface="Corbel"/>
            </a:endParaRPr>
          </a:p>
        </p:txBody>
      </p:sp>
      <p:grpSp>
        <p:nvGrpSpPr>
          <p:cNvPr id="35" name="object 19">
            <a:extLst>
              <a:ext uri="{FF2B5EF4-FFF2-40B4-BE49-F238E27FC236}">
                <a16:creationId xmlns:a16="http://schemas.microsoft.com/office/drawing/2014/main" id="{5719C337-DFC8-CF13-1670-AE9ED53863C6}"/>
              </a:ext>
            </a:extLst>
          </p:cNvPr>
          <p:cNvGrpSpPr>
            <a:grpSpLocks noChangeAspect="1"/>
          </p:cNvGrpSpPr>
          <p:nvPr/>
        </p:nvGrpSpPr>
        <p:grpSpPr>
          <a:xfrm>
            <a:off x="6047866" y="3826002"/>
            <a:ext cx="3528060" cy="2010410"/>
            <a:chOff x="4421123" y="4008882"/>
            <a:chExt cx="3528060" cy="2010410"/>
          </a:xfrm>
        </p:grpSpPr>
        <p:sp>
          <p:nvSpPr>
            <p:cNvPr id="36" name="object 20">
              <a:extLst>
                <a:ext uri="{FF2B5EF4-FFF2-40B4-BE49-F238E27FC236}">
                  <a16:creationId xmlns:a16="http://schemas.microsoft.com/office/drawing/2014/main" id="{FDA97E09-BA77-E92B-91CF-56D59D521847}"/>
                </a:ext>
              </a:extLst>
            </p:cNvPr>
            <p:cNvSpPr/>
            <p:nvPr/>
          </p:nvSpPr>
          <p:spPr>
            <a:xfrm>
              <a:off x="4445126" y="4032885"/>
              <a:ext cx="3480435" cy="1962150"/>
            </a:xfrm>
            <a:custGeom>
              <a:avLst/>
              <a:gdLst/>
              <a:ahLst/>
              <a:cxnLst/>
              <a:rect l="l" t="t" r="r" b="b"/>
              <a:pathLst>
                <a:path w="3480434" h="1962150">
                  <a:moveTo>
                    <a:pt x="3480054" y="0"/>
                  </a:moveTo>
                  <a:lnTo>
                    <a:pt x="0" y="0"/>
                  </a:lnTo>
                  <a:lnTo>
                    <a:pt x="0" y="1962150"/>
                  </a:lnTo>
                  <a:lnTo>
                    <a:pt x="3153029" y="1962150"/>
                  </a:lnTo>
                  <a:lnTo>
                    <a:pt x="3201350" y="1958604"/>
                  </a:lnTo>
                  <a:lnTo>
                    <a:pt x="3247471" y="1948303"/>
                  </a:lnTo>
                  <a:lnTo>
                    <a:pt x="3290887" y="1931754"/>
                  </a:lnTo>
                  <a:lnTo>
                    <a:pt x="3331090" y="1909462"/>
                  </a:lnTo>
                  <a:lnTo>
                    <a:pt x="3367574" y="1881933"/>
                  </a:lnTo>
                  <a:lnTo>
                    <a:pt x="3399834" y="1849673"/>
                  </a:lnTo>
                  <a:lnTo>
                    <a:pt x="3427363" y="1813188"/>
                  </a:lnTo>
                  <a:lnTo>
                    <a:pt x="3449656" y="1772983"/>
                  </a:lnTo>
                  <a:lnTo>
                    <a:pt x="3466206" y="1729565"/>
                  </a:lnTo>
                  <a:lnTo>
                    <a:pt x="3476507" y="1683439"/>
                  </a:lnTo>
                  <a:lnTo>
                    <a:pt x="3480054" y="1635112"/>
                  </a:lnTo>
                  <a:lnTo>
                    <a:pt x="3480054" y="0"/>
                  </a:lnTo>
                  <a:close/>
                </a:path>
              </a:pathLst>
            </a:custGeom>
            <a:solidFill>
              <a:srgbClr val="E66C7C"/>
            </a:solidFill>
          </p:spPr>
          <p:txBody>
            <a:bodyPr wrap="square" lIns="0" tIns="0" rIns="0" bIns="0" rtlCol="0"/>
            <a:lstStyle/>
            <a:p>
              <a:endParaRPr/>
            </a:p>
          </p:txBody>
        </p:sp>
        <p:sp>
          <p:nvSpPr>
            <p:cNvPr id="37" name="object 21">
              <a:extLst>
                <a:ext uri="{FF2B5EF4-FFF2-40B4-BE49-F238E27FC236}">
                  <a16:creationId xmlns:a16="http://schemas.microsoft.com/office/drawing/2014/main" id="{D76D42FF-894C-E690-C9DD-2B39AF86044F}"/>
                </a:ext>
              </a:extLst>
            </p:cNvPr>
            <p:cNvSpPr/>
            <p:nvPr/>
          </p:nvSpPr>
          <p:spPr>
            <a:xfrm>
              <a:off x="4421123" y="4008882"/>
              <a:ext cx="3528060" cy="2010410"/>
            </a:xfrm>
            <a:custGeom>
              <a:avLst/>
              <a:gdLst/>
              <a:ahLst/>
              <a:cxnLst/>
              <a:rect l="l" t="t" r="r" b="b"/>
              <a:pathLst>
                <a:path w="3528059" h="2010410">
                  <a:moveTo>
                    <a:pt x="3504056" y="0"/>
                  </a:moveTo>
                  <a:lnTo>
                    <a:pt x="24002" y="0"/>
                  </a:lnTo>
                  <a:lnTo>
                    <a:pt x="14680" y="1893"/>
                  </a:lnTo>
                  <a:lnTo>
                    <a:pt x="7048" y="7048"/>
                  </a:lnTo>
                  <a:lnTo>
                    <a:pt x="1893" y="14680"/>
                  </a:lnTo>
                  <a:lnTo>
                    <a:pt x="0" y="24003"/>
                  </a:lnTo>
                  <a:lnTo>
                    <a:pt x="0" y="1986153"/>
                  </a:lnTo>
                  <a:lnTo>
                    <a:pt x="1893" y="1995497"/>
                  </a:lnTo>
                  <a:lnTo>
                    <a:pt x="7048" y="2003126"/>
                  </a:lnTo>
                  <a:lnTo>
                    <a:pt x="14680" y="2008270"/>
                  </a:lnTo>
                  <a:lnTo>
                    <a:pt x="24002" y="2010156"/>
                  </a:lnTo>
                  <a:lnTo>
                    <a:pt x="3177667" y="2010143"/>
                  </a:lnTo>
                  <a:lnTo>
                    <a:pt x="3231133" y="2005977"/>
                  </a:lnTo>
                  <a:lnTo>
                    <a:pt x="3282060" y="1994217"/>
                  </a:lnTo>
                  <a:lnTo>
                    <a:pt x="28828" y="1981352"/>
                  </a:lnTo>
                  <a:lnTo>
                    <a:pt x="28828" y="28829"/>
                  </a:lnTo>
                  <a:lnTo>
                    <a:pt x="3528059" y="28829"/>
                  </a:lnTo>
                  <a:lnTo>
                    <a:pt x="3528059" y="24003"/>
                  </a:lnTo>
                  <a:lnTo>
                    <a:pt x="3526166" y="14680"/>
                  </a:lnTo>
                  <a:lnTo>
                    <a:pt x="3521011" y="7048"/>
                  </a:lnTo>
                  <a:lnTo>
                    <a:pt x="3513379" y="1893"/>
                  </a:lnTo>
                  <a:lnTo>
                    <a:pt x="3504056" y="0"/>
                  </a:lnTo>
                  <a:close/>
                </a:path>
                <a:path w="3528059" h="2010410">
                  <a:moveTo>
                    <a:pt x="3528059" y="28829"/>
                  </a:moveTo>
                  <a:lnTo>
                    <a:pt x="3499230" y="28829"/>
                  </a:lnTo>
                  <a:lnTo>
                    <a:pt x="3499230" y="1659153"/>
                  </a:lnTo>
                  <a:lnTo>
                    <a:pt x="3498859" y="1675472"/>
                  </a:lnTo>
                  <a:lnTo>
                    <a:pt x="3492627" y="1724228"/>
                  </a:lnTo>
                  <a:lnTo>
                    <a:pt x="3479673" y="1770011"/>
                  </a:lnTo>
                  <a:lnTo>
                    <a:pt x="3460369" y="1812823"/>
                  </a:lnTo>
                  <a:lnTo>
                    <a:pt x="3435223" y="1852015"/>
                  </a:lnTo>
                  <a:lnTo>
                    <a:pt x="3404743" y="1887105"/>
                  </a:lnTo>
                  <a:lnTo>
                    <a:pt x="3369691" y="1917420"/>
                  </a:lnTo>
                  <a:lnTo>
                    <a:pt x="3330448" y="1942553"/>
                  </a:lnTo>
                  <a:lnTo>
                    <a:pt x="3287649" y="1961883"/>
                  </a:lnTo>
                  <a:lnTo>
                    <a:pt x="3241929" y="1974799"/>
                  </a:lnTo>
                  <a:lnTo>
                    <a:pt x="3193542" y="1980984"/>
                  </a:lnTo>
                  <a:lnTo>
                    <a:pt x="3176904" y="1981352"/>
                  </a:lnTo>
                  <a:lnTo>
                    <a:pt x="3316265" y="1981352"/>
                  </a:lnTo>
                  <a:lnTo>
                    <a:pt x="3359530" y="1959025"/>
                  </a:lnTo>
                  <a:lnTo>
                    <a:pt x="3401186" y="1929231"/>
                  </a:lnTo>
                  <a:lnTo>
                    <a:pt x="3448304" y="1882000"/>
                  </a:lnTo>
                  <a:lnTo>
                    <a:pt x="3477514" y="1840687"/>
                  </a:lnTo>
                  <a:lnTo>
                    <a:pt x="3500628" y="1795284"/>
                  </a:lnTo>
                  <a:lnTo>
                    <a:pt x="3517137" y="1746237"/>
                  </a:lnTo>
                  <a:lnTo>
                    <a:pt x="3526281" y="1694522"/>
                  </a:lnTo>
                  <a:lnTo>
                    <a:pt x="3528059" y="1659153"/>
                  </a:lnTo>
                  <a:lnTo>
                    <a:pt x="3528059" y="28829"/>
                  </a:lnTo>
                  <a:close/>
                </a:path>
                <a:path w="3528059" h="2010410">
                  <a:moveTo>
                    <a:pt x="3489705" y="38354"/>
                  </a:moveTo>
                  <a:lnTo>
                    <a:pt x="38353" y="38354"/>
                  </a:lnTo>
                  <a:lnTo>
                    <a:pt x="38353" y="1971751"/>
                  </a:lnTo>
                  <a:lnTo>
                    <a:pt x="3176778" y="1971751"/>
                  </a:lnTo>
                  <a:lnTo>
                    <a:pt x="3192779" y="1971421"/>
                  </a:lnTo>
                  <a:lnTo>
                    <a:pt x="3239770" y="1965452"/>
                  </a:lnTo>
                  <a:lnTo>
                    <a:pt x="48005" y="1962150"/>
                  </a:lnTo>
                  <a:lnTo>
                    <a:pt x="48005" y="48006"/>
                  </a:lnTo>
                  <a:lnTo>
                    <a:pt x="3489705" y="48006"/>
                  </a:lnTo>
                  <a:lnTo>
                    <a:pt x="3489705" y="38354"/>
                  </a:lnTo>
                  <a:close/>
                </a:path>
                <a:path w="3528059" h="2010410">
                  <a:moveTo>
                    <a:pt x="3489705" y="48006"/>
                  </a:moveTo>
                  <a:lnTo>
                    <a:pt x="3480054" y="48006"/>
                  </a:lnTo>
                  <a:lnTo>
                    <a:pt x="3480054" y="1659153"/>
                  </a:lnTo>
                  <a:lnTo>
                    <a:pt x="3479673" y="1675472"/>
                  </a:lnTo>
                  <a:lnTo>
                    <a:pt x="3473704" y="1720875"/>
                  </a:lnTo>
                  <a:lnTo>
                    <a:pt x="3461511" y="1763839"/>
                  </a:lnTo>
                  <a:lnTo>
                    <a:pt x="3443224" y="1804136"/>
                  </a:lnTo>
                  <a:lnTo>
                    <a:pt x="3419475" y="1840890"/>
                  </a:lnTo>
                  <a:lnTo>
                    <a:pt x="3390519" y="1874177"/>
                  </a:lnTo>
                  <a:lnTo>
                    <a:pt x="3357879" y="1902307"/>
                  </a:lnTo>
                  <a:lnTo>
                    <a:pt x="3320923" y="1925916"/>
                  </a:lnTo>
                  <a:lnTo>
                    <a:pt x="3280536" y="1944039"/>
                  </a:lnTo>
                  <a:lnTo>
                    <a:pt x="3237610" y="1956092"/>
                  </a:lnTo>
                  <a:lnTo>
                    <a:pt x="3192018" y="1961845"/>
                  </a:lnTo>
                  <a:lnTo>
                    <a:pt x="3176524" y="1962150"/>
                  </a:lnTo>
                  <a:lnTo>
                    <a:pt x="3254269" y="1962150"/>
                  </a:lnTo>
                  <a:lnTo>
                    <a:pt x="3298317" y="1947316"/>
                  </a:lnTo>
                  <a:lnTo>
                    <a:pt x="3338829" y="1926678"/>
                  </a:lnTo>
                  <a:lnTo>
                    <a:pt x="3375405" y="1900821"/>
                  </a:lnTo>
                  <a:lnTo>
                    <a:pt x="3418078" y="1858289"/>
                  </a:lnTo>
                  <a:lnTo>
                    <a:pt x="3444240" y="1821510"/>
                  </a:lnTo>
                  <a:lnTo>
                    <a:pt x="3464941" y="1781098"/>
                  </a:lnTo>
                  <a:lnTo>
                    <a:pt x="3479673" y="1737664"/>
                  </a:lnTo>
                  <a:lnTo>
                    <a:pt x="3487928" y="1691436"/>
                  </a:lnTo>
                  <a:lnTo>
                    <a:pt x="3489705" y="1659153"/>
                  </a:lnTo>
                  <a:lnTo>
                    <a:pt x="3489705" y="48006"/>
                  </a:lnTo>
                  <a:close/>
                </a:path>
              </a:pathLst>
            </a:custGeom>
            <a:solidFill>
              <a:srgbClr val="FFFFFF"/>
            </a:solidFill>
          </p:spPr>
          <p:txBody>
            <a:bodyPr wrap="square" lIns="0" tIns="0" rIns="0" bIns="0" rtlCol="0"/>
            <a:lstStyle/>
            <a:p>
              <a:endParaRPr/>
            </a:p>
          </p:txBody>
        </p:sp>
      </p:grpSp>
      <p:sp>
        <p:nvSpPr>
          <p:cNvPr id="38" name="object 22">
            <a:extLst>
              <a:ext uri="{FF2B5EF4-FFF2-40B4-BE49-F238E27FC236}">
                <a16:creationId xmlns:a16="http://schemas.microsoft.com/office/drawing/2014/main" id="{08779729-C3A6-9A71-2728-F3CCB56C2D46}"/>
              </a:ext>
            </a:extLst>
          </p:cNvPr>
          <p:cNvSpPr txBox="1">
            <a:spLocks noChangeAspect="1"/>
          </p:cNvSpPr>
          <p:nvPr/>
        </p:nvSpPr>
        <p:spPr>
          <a:xfrm>
            <a:off x="6535545" y="4582287"/>
            <a:ext cx="2804159" cy="643573"/>
          </a:xfrm>
          <a:prstGeom prst="rect">
            <a:avLst/>
          </a:prstGeom>
        </p:spPr>
        <p:txBody>
          <a:bodyPr vert="horz" wrap="square" lIns="0" tIns="45719" rIns="0" bIns="0" rtlCol="0">
            <a:spAutoFit/>
          </a:bodyPr>
          <a:lstStyle/>
          <a:p>
            <a:pPr marL="808990" marR="5080" indent="-796925">
              <a:lnSpc>
                <a:spcPts val="2300"/>
              </a:lnSpc>
              <a:spcBef>
                <a:spcPts val="359"/>
              </a:spcBef>
            </a:pPr>
            <a:r>
              <a:rPr sz="2400" b="1" spc="-10" dirty="0">
                <a:solidFill>
                  <a:srgbClr val="FFFFFF"/>
                </a:solidFill>
                <a:latin typeface="Corbel"/>
                <a:cs typeface="Corbel"/>
              </a:rPr>
              <a:t>Optimization</a:t>
            </a:r>
            <a:r>
              <a:rPr sz="2400" spc="-10" dirty="0">
                <a:solidFill>
                  <a:srgbClr val="FFFFFF"/>
                </a:solidFill>
                <a:latin typeface="Corbel"/>
                <a:cs typeface="Corbel"/>
              </a:rPr>
              <a:t>:</a:t>
            </a:r>
            <a:r>
              <a:rPr sz="2400" spc="-40" dirty="0">
                <a:solidFill>
                  <a:srgbClr val="FFFFFF"/>
                </a:solidFill>
                <a:latin typeface="Corbel"/>
                <a:cs typeface="Corbel"/>
              </a:rPr>
              <a:t> </a:t>
            </a:r>
            <a:r>
              <a:rPr lang="en-SG" sz="2400" spc="-40" dirty="0">
                <a:solidFill>
                  <a:srgbClr val="FFFFFF"/>
                </a:solidFill>
                <a:latin typeface="Corbel"/>
                <a:cs typeface="Corbel"/>
              </a:rPr>
              <a:t>S</a:t>
            </a:r>
            <a:r>
              <a:rPr sz="2400" dirty="0">
                <a:solidFill>
                  <a:srgbClr val="FFFFFF"/>
                </a:solidFill>
                <a:latin typeface="Corbel"/>
                <a:cs typeface="Corbel"/>
              </a:rPr>
              <a:t>peed</a:t>
            </a:r>
            <a:r>
              <a:rPr sz="2400" spc="-30" dirty="0">
                <a:solidFill>
                  <a:srgbClr val="FFFFFF"/>
                </a:solidFill>
                <a:latin typeface="Corbel"/>
                <a:cs typeface="Corbel"/>
              </a:rPr>
              <a:t> </a:t>
            </a:r>
            <a:r>
              <a:rPr sz="2400" spc="-25" dirty="0">
                <a:solidFill>
                  <a:srgbClr val="FFFFFF"/>
                </a:solidFill>
                <a:latin typeface="Corbel"/>
                <a:cs typeface="Corbel"/>
              </a:rPr>
              <a:t>or </a:t>
            </a:r>
            <a:r>
              <a:rPr lang="en-SG" sz="2400" spc="-10" dirty="0">
                <a:solidFill>
                  <a:srgbClr val="FFFFFF"/>
                </a:solidFill>
                <a:latin typeface="Corbel"/>
                <a:cs typeface="Corbel"/>
              </a:rPr>
              <a:t>M</a:t>
            </a:r>
            <a:r>
              <a:rPr sz="2400" spc="-10" dirty="0" err="1">
                <a:solidFill>
                  <a:srgbClr val="FFFFFF"/>
                </a:solidFill>
                <a:latin typeface="Corbel"/>
                <a:cs typeface="Corbel"/>
              </a:rPr>
              <a:t>emory</a:t>
            </a:r>
            <a:endParaRPr sz="2400" dirty="0">
              <a:latin typeface="Corbel"/>
              <a:cs typeface="Corbel"/>
            </a:endParaRPr>
          </a:p>
        </p:txBody>
      </p:sp>
      <p:grpSp>
        <p:nvGrpSpPr>
          <p:cNvPr id="39" name="object 23">
            <a:extLst>
              <a:ext uri="{FF2B5EF4-FFF2-40B4-BE49-F238E27FC236}">
                <a16:creationId xmlns:a16="http://schemas.microsoft.com/office/drawing/2014/main" id="{34DD7C74-2B5D-5BF6-A69F-1440D7BD0FD8}"/>
              </a:ext>
            </a:extLst>
          </p:cNvPr>
          <p:cNvGrpSpPr>
            <a:grpSpLocks noChangeAspect="1"/>
          </p:cNvGrpSpPr>
          <p:nvPr/>
        </p:nvGrpSpPr>
        <p:grpSpPr>
          <a:xfrm>
            <a:off x="5003927" y="3336035"/>
            <a:ext cx="2136140" cy="1028700"/>
            <a:chOff x="3377184" y="3518915"/>
            <a:chExt cx="2136140" cy="1028700"/>
          </a:xfrm>
          <a:solidFill>
            <a:schemeClr val="accent1">
              <a:lumMod val="75000"/>
            </a:schemeClr>
          </a:solidFill>
        </p:grpSpPr>
        <p:sp>
          <p:nvSpPr>
            <p:cNvPr id="40" name="object 24">
              <a:extLst>
                <a:ext uri="{FF2B5EF4-FFF2-40B4-BE49-F238E27FC236}">
                  <a16:creationId xmlns:a16="http://schemas.microsoft.com/office/drawing/2014/main" id="{E1496840-740C-AB9E-DA59-92173E3E3E20}"/>
                </a:ext>
              </a:extLst>
            </p:cNvPr>
            <p:cNvSpPr/>
            <p:nvPr/>
          </p:nvSpPr>
          <p:spPr>
            <a:xfrm>
              <a:off x="3401187" y="3542156"/>
              <a:ext cx="2087880" cy="981710"/>
            </a:xfrm>
            <a:custGeom>
              <a:avLst/>
              <a:gdLst/>
              <a:ahLst/>
              <a:cxnLst/>
              <a:rect l="l" t="t" r="r" b="b"/>
              <a:pathLst>
                <a:path w="2087879" h="981710">
                  <a:moveTo>
                    <a:pt x="1924303" y="0"/>
                  </a:moveTo>
                  <a:lnTo>
                    <a:pt x="163575" y="0"/>
                  </a:lnTo>
                  <a:lnTo>
                    <a:pt x="120106" y="5846"/>
                  </a:lnTo>
                  <a:lnTo>
                    <a:pt x="81035" y="22342"/>
                  </a:lnTo>
                  <a:lnTo>
                    <a:pt x="47926" y="47926"/>
                  </a:lnTo>
                  <a:lnTo>
                    <a:pt x="22342" y="81035"/>
                  </a:lnTo>
                  <a:lnTo>
                    <a:pt x="5846" y="120106"/>
                  </a:lnTo>
                  <a:lnTo>
                    <a:pt x="0" y="163575"/>
                  </a:lnTo>
                  <a:lnTo>
                    <a:pt x="0" y="817879"/>
                  </a:lnTo>
                  <a:lnTo>
                    <a:pt x="5846" y="861349"/>
                  </a:lnTo>
                  <a:lnTo>
                    <a:pt x="22342" y="900420"/>
                  </a:lnTo>
                  <a:lnTo>
                    <a:pt x="47926" y="933529"/>
                  </a:lnTo>
                  <a:lnTo>
                    <a:pt x="81035" y="959113"/>
                  </a:lnTo>
                  <a:lnTo>
                    <a:pt x="120106" y="975609"/>
                  </a:lnTo>
                  <a:lnTo>
                    <a:pt x="163575" y="981455"/>
                  </a:lnTo>
                  <a:lnTo>
                    <a:pt x="1924303" y="981455"/>
                  </a:lnTo>
                  <a:lnTo>
                    <a:pt x="1967773" y="975609"/>
                  </a:lnTo>
                  <a:lnTo>
                    <a:pt x="2006844" y="959113"/>
                  </a:lnTo>
                  <a:lnTo>
                    <a:pt x="2039953" y="933529"/>
                  </a:lnTo>
                  <a:lnTo>
                    <a:pt x="2065537" y="900420"/>
                  </a:lnTo>
                  <a:lnTo>
                    <a:pt x="2082033" y="861349"/>
                  </a:lnTo>
                  <a:lnTo>
                    <a:pt x="2087879" y="817879"/>
                  </a:lnTo>
                  <a:lnTo>
                    <a:pt x="2087879" y="163575"/>
                  </a:lnTo>
                  <a:lnTo>
                    <a:pt x="2082033" y="120106"/>
                  </a:lnTo>
                  <a:lnTo>
                    <a:pt x="2065537" y="81035"/>
                  </a:lnTo>
                  <a:lnTo>
                    <a:pt x="2039953" y="47926"/>
                  </a:lnTo>
                  <a:lnTo>
                    <a:pt x="2006844" y="22342"/>
                  </a:lnTo>
                  <a:lnTo>
                    <a:pt x="1967773" y="5846"/>
                  </a:lnTo>
                  <a:lnTo>
                    <a:pt x="1924303" y="0"/>
                  </a:lnTo>
                  <a:close/>
                </a:path>
              </a:pathLst>
            </a:custGeom>
            <a:grpFill/>
          </p:spPr>
          <p:txBody>
            <a:bodyPr wrap="square" lIns="0" tIns="0" rIns="0" bIns="0" rtlCol="0"/>
            <a:lstStyle/>
            <a:p>
              <a:endParaRPr/>
            </a:p>
          </p:txBody>
        </p:sp>
        <p:sp>
          <p:nvSpPr>
            <p:cNvPr id="41" name="object 25">
              <a:extLst>
                <a:ext uri="{FF2B5EF4-FFF2-40B4-BE49-F238E27FC236}">
                  <a16:creationId xmlns:a16="http://schemas.microsoft.com/office/drawing/2014/main" id="{8899CB68-836A-F118-CCA5-05088FD9686A}"/>
                </a:ext>
              </a:extLst>
            </p:cNvPr>
            <p:cNvSpPr/>
            <p:nvPr/>
          </p:nvSpPr>
          <p:spPr>
            <a:xfrm>
              <a:off x="3377184" y="3518915"/>
              <a:ext cx="2136140" cy="1028700"/>
            </a:xfrm>
            <a:custGeom>
              <a:avLst/>
              <a:gdLst/>
              <a:ahLst/>
              <a:cxnLst/>
              <a:rect l="l" t="t" r="r" b="b"/>
              <a:pathLst>
                <a:path w="2136140" h="1028700">
                  <a:moveTo>
                    <a:pt x="1948306" y="0"/>
                  </a:moveTo>
                  <a:lnTo>
                    <a:pt x="186436" y="0"/>
                  </a:lnTo>
                  <a:lnTo>
                    <a:pt x="167258" y="1269"/>
                  </a:lnTo>
                  <a:lnTo>
                    <a:pt x="113537" y="15239"/>
                  </a:lnTo>
                  <a:lnTo>
                    <a:pt x="67437" y="43179"/>
                  </a:lnTo>
                  <a:lnTo>
                    <a:pt x="31368" y="83819"/>
                  </a:lnTo>
                  <a:lnTo>
                    <a:pt x="8127" y="133349"/>
                  </a:lnTo>
                  <a:lnTo>
                    <a:pt x="59" y="186689"/>
                  </a:lnTo>
                  <a:lnTo>
                    <a:pt x="0" y="843279"/>
                  </a:lnTo>
                  <a:lnTo>
                    <a:pt x="1142" y="862329"/>
                  </a:lnTo>
                  <a:lnTo>
                    <a:pt x="15239" y="915669"/>
                  </a:lnTo>
                  <a:lnTo>
                    <a:pt x="43561" y="961389"/>
                  </a:lnTo>
                  <a:lnTo>
                    <a:pt x="83692" y="998219"/>
                  </a:lnTo>
                  <a:lnTo>
                    <a:pt x="133095" y="1021079"/>
                  </a:lnTo>
                  <a:lnTo>
                    <a:pt x="169671" y="1028699"/>
                  </a:lnTo>
                  <a:lnTo>
                    <a:pt x="1968753" y="1028699"/>
                  </a:lnTo>
                  <a:lnTo>
                    <a:pt x="2005329" y="1021079"/>
                  </a:lnTo>
                  <a:lnTo>
                    <a:pt x="2022475" y="1013459"/>
                  </a:lnTo>
                  <a:lnTo>
                    <a:pt x="2038857" y="1005839"/>
                  </a:lnTo>
                  <a:lnTo>
                    <a:pt x="2047639" y="1000759"/>
                  </a:lnTo>
                  <a:lnTo>
                    <a:pt x="187578" y="1000759"/>
                  </a:lnTo>
                  <a:lnTo>
                    <a:pt x="171068" y="999489"/>
                  </a:lnTo>
                  <a:lnTo>
                    <a:pt x="125602" y="988059"/>
                  </a:lnTo>
                  <a:lnTo>
                    <a:pt x="86360" y="963929"/>
                  </a:lnTo>
                  <a:lnTo>
                    <a:pt x="55752" y="930909"/>
                  </a:lnTo>
                  <a:lnTo>
                    <a:pt x="35813" y="888999"/>
                  </a:lnTo>
                  <a:lnTo>
                    <a:pt x="28892" y="843279"/>
                  </a:lnTo>
                  <a:lnTo>
                    <a:pt x="28897" y="186689"/>
                  </a:lnTo>
                  <a:lnTo>
                    <a:pt x="35940" y="139699"/>
                  </a:lnTo>
                  <a:lnTo>
                    <a:pt x="56006" y="97789"/>
                  </a:lnTo>
                  <a:lnTo>
                    <a:pt x="86740" y="64769"/>
                  </a:lnTo>
                  <a:lnTo>
                    <a:pt x="125983" y="40639"/>
                  </a:lnTo>
                  <a:lnTo>
                    <a:pt x="171576" y="29209"/>
                  </a:lnTo>
                  <a:lnTo>
                    <a:pt x="2048414" y="29209"/>
                  </a:lnTo>
                  <a:lnTo>
                    <a:pt x="2036699" y="21589"/>
                  </a:lnTo>
                  <a:lnTo>
                    <a:pt x="2020315" y="13969"/>
                  </a:lnTo>
                  <a:lnTo>
                    <a:pt x="2002916" y="7619"/>
                  </a:lnTo>
                  <a:lnTo>
                    <a:pt x="1984882" y="3809"/>
                  </a:lnTo>
                  <a:lnTo>
                    <a:pt x="1966340" y="1269"/>
                  </a:lnTo>
                  <a:lnTo>
                    <a:pt x="1948306" y="0"/>
                  </a:lnTo>
                  <a:close/>
                </a:path>
                <a:path w="2136140" h="1028700">
                  <a:moveTo>
                    <a:pt x="2048414" y="29209"/>
                  </a:moveTo>
                  <a:lnTo>
                    <a:pt x="1964816" y="29209"/>
                  </a:lnTo>
                  <a:lnTo>
                    <a:pt x="1980564" y="31750"/>
                  </a:lnTo>
                  <a:lnTo>
                    <a:pt x="1995804" y="35559"/>
                  </a:lnTo>
                  <a:lnTo>
                    <a:pt x="2037333" y="55879"/>
                  </a:lnTo>
                  <a:lnTo>
                    <a:pt x="2070989" y="86359"/>
                  </a:lnTo>
                  <a:lnTo>
                    <a:pt x="2094738" y="125729"/>
                  </a:lnTo>
                  <a:lnTo>
                    <a:pt x="2106294" y="171449"/>
                  </a:lnTo>
                  <a:lnTo>
                    <a:pt x="2106998" y="186689"/>
                  </a:lnTo>
                  <a:lnTo>
                    <a:pt x="2106988" y="843279"/>
                  </a:lnTo>
                  <a:lnTo>
                    <a:pt x="2099944" y="888999"/>
                  </a:lnTo>
                  <a:lnTo>
                    <a:pt x="2079878" y="930909"/>
                  </a:lnTo>
                  <a:lnTo>
                    <a:pt x="2049144" y="963929"/>
                  </a:lnTo>
                  <a:lnTo>
                    <a:pt x="2010028" y="988059"/>
                  </a:lnTo>
                  <a:lnTo>
                    <a:pt x="1964436" y="999489"/>
                  </a:lnTo>
                  <a:lnTo>
                    <a:pt x="1948052" y="1000759"/>
                  </a:lnTo>
                  <a:lnTo>
                    <a:pt x="2047639" y="1000759"/>
                  </a:lnTo>
                  <a:lnTo>
                    <a:pt x="2081783" y="974089"/>
                  </a:lnTo>
                  <a:lnTo>
                    <a:pt x="2113788" y="929639"/>
                  </a:lnTo>
                  <a:lnTo>
                    <a:pt x="2132329" y="878839"/>
                  </a:lnTo>
                  <a:lnTo>
                    <a:pt x="2135886" y="186689"/>
                  </a:lnTo>
                  <a:lnTo>
                    <a:pt x="2134742" y="167639"/>
                  </a:lnTo>
                  <a:lnTo>
                    <a:pt x="2120645" y="113029"/>
                  </a:lnTo>
                  <a:lnTo>
                    <a:pt x="2092325" y="67309"/>
                  </a:lnTo>
                  <a:lnTo>
                    <a:pt x="2052319" y="31750"/>
                  </a:lnTo>
                  <a:lnTo>
                    <a:pt x="2048414" y="29209"/>
                  </a:lnTo>
                  <a:close/>
                </a:path>
                <a:path w="2136140" h="1028700">
                  <a:moveTo>
                    <a:pt x="1948306" y="38100"/>
                  </a:moveTo>
                  <a:lnTo>
                    <a:pt x="188340" y="38100"/>
                  </a:lnTo>
                  <a:lnTo>
                    <a:pt x="158241" y="40639"/>
                  </a:lnTo>
                  <a:lnTo>
                    <a:pt x="117093" y="55879"/>
                  </a:lnTo>
                  <a:lnTo>
                    <a:pt x="82550" y="81279"/>
                  </a:lnTo>
                  <a:lnTo>
                    <a:pt x="56641" y="115569"/>
                  </a:lnTo>
                  <a:lnTo>
                    <a:pt x="41528" y="156209"/>
                  </a:lnTo>
                  <a:lnTo>
                    <a:pt x="38422" y="186689"/>
                  </a:lnTo>
                  <a:lnTo>
                    <a:pt x="38480" y="843279"/>
                  </a:lnTo>
                  <a:lnTo>
                    <a:pt x="44830" y="885189"/>
                  </a:lnTo>
                  <a:lnTo>
                    <a:pt x="63373" y="924559"/>
                  </a:lnTo>
                  <a:lnTo>
                    <a:pt x="92201" y="956309"/>
                  </a:lnTo>
                  <a:lnTo>
                    <a:pt x="128904" y="979169"/>
                  </a:lnTo>
                  <a:lnTo>
                    <a:pt x="171576" y="990599"/>
                  </a:lnTo>
                  <a:lnTo>
                    <a:pt x="1962912" y="990599"/>
                  </a:lnTo>
                  <a:lnTo>
                    <a:pt x="1977770" y="988059"/>
                  </a:lnTo>
                  <a:lnTo>
                    <a:pt x="1991994" y="984249"/>
                  </a:lnTo>
                  <a:lnTo>
                    <a:pt x="1998916" y="981709"/>
                  </a:lnTo>
                  <a:lnTo>
                    <a:pt x="187578" y="981709"/>
                  </a:lnTo>
                  <a:lnTo>
                    <a:pt x="172085" y="980439"/>
                  </a:lnTo>
                  <a:lnTo>
                    <a:pt x="132206" y="970279"/>
                  </a:lnTo>
                  <a:lnTo>
                    <a:pt x="97916" y="948689"/>
                  </a:lnTo>
                  <a:lnTo>
                    <a:pt x="71119" y="918209"/>
                  </a:lnTo>
                  <a:lnTo>
                    <a:pt x="53848" y="882649"/>
                  </a:lnTo>
                  <a:lnTo>
                    <a:pt x="48121" y="843279"/>
                  </a:lnTo>
                  <a:lnTo>
                    <a:pt x="48074" y="186689"/>
                  </a:lnTo>
                  <a:lnTo>
                    <a:pt x="48894" y="171449"/>
                  </a:lnTo>
                  <a:lnTo>
                    <a:pt x="59436" y="132079"/>
                  </a:lnTo>
                  <a:lnTo>
                    <a:pt x="80517" y="97789"/>
                  </a:lnTo>
                  <a:lnTo>
                    <a:pt x="110489" y="71119"/>
                  </a:lnTo>
                  <a:lnTo>
                    <a:pt x="147192" y="53339"/>
                  </a:lnTo>
                  <a:lnTo>
                    <a:pt x="174498" y="48259"/>
                  </a:lnTo>
                  <a:lnTo>
                    <a:pt x="2000313" y="48259"/>
                  </a:lnTo>
                  <a:lnTo>
                    <a:pt x="1993518" y="45719"/>
                  </a:lnTo>
                  <a:lnTo>
                    <a:pt x="1979167" y="41909"/>
                  </a:lnTo>
                  <a:lnTo>
                    <a:pt x="1964308" y="39369"/>
                  </a:lnTo>
                  <a:lnTo>
                    <a:pt x="1948306" y="38100"/>
                  </a:lnTo>
                  <a:close/>
                </a:path>
                <a:path w="2136140" h="1028700">
                  <a:moveTo>
                    <a:pt x="2000313" y="48259"/>
                  </a:moveTo>
                  <a:lnTo>
                    <a:pt x="1963927" y="48259"/>
                  </a:lnTo>
                  <a:lnTo>
                    <a:pt x="1977643" y="50800"/>
                  </a:lnTo>
                  <a:lnTo>
                    <a:pt x="1991105" y="54609"/>
                  </a:lnTo>
                  <a:lnTo>
                    <a:pt x="2027301" y="72389"/>
                  </a:lnTo>
                  <a:lnTo>
                    <a:pt x="2056764" y="99059"/>
                  </a:lnTo>
                  <a:lnTo>
                    <a:pt x="2077339" y="134619"/>
                  </a:lnTo>
                  <a:lnTo>
                    <a:pt x="2087244" y="173989"/>
                  </a:lnTo>
                  <a:lnTo>
                    <a:pt x="2087805" y="843279"/>
                  </a:lnTo>
                  <a:lnTo>
                    <a:pt x="2086990" y="857249"/>
                  </a:lnTo>
                  <a:lnTo>
                    <a:pt x="2076450" y="896619"/>
                  </a:lnTo>
                  <a:lnTo>
                    <a:pt x="2055367" y="930909"/>
                  </a:lnTo>
                  <a:lnTo>
                    <a:pt x="2025395" y="957579"/>
                  </a:lnTo>
                  <a:lnTo>
                    <a:pt x="1988692" y="975359"/>
                  </a:lnTo>
                  <a:lnTo>
                    <a:pt x="1947164" y="981709"/>
                  </a:lnTo>
                  <a:lnTo>
                    <a:pt x="1998916" y="981709"/>
                  </a:lnTo>
                  <a:lnTo>
                    <a:pt x="2042667" y="957579"/>
                  </a:lnTo>
                  <a:lnTo>
                    <a:pt x="2071624" y="925829"/>
                  </a:lnTo>
                  <a:lnTo>
                    <a:pt x="2090546" y="886459"/>
                  </a:lnTo>
                  <a:lnTo>
                    <a:pt x="2097457" y="843279"/>
                  </a:lnTo>
                  <a:lnTo>
                    <a:pt x="2097468" y="186689"/>
                  </a:lnTo>
                  <a:lnTo>
                    <a:pt x="2096769" y="172719"/>
                  </a:lnTo>
                  <a:lnTo>
                    <a:pt x="2086102" y="129539"/>
                  </a:lnTo>
                  <a:lnTo>
                    <a:pt x="2063877" y="92709"/>
                  </a:lnTo>
                  <a:lnTo>
                    <a:pt x="2032253" y="63500"/>
                  </a:lnTo>
                  <a:lnTo>
                    <a:pt x="2007107" y="50800"/>
                  </a:lnTo>
                  <a:lnTo>
                    <a:pt x="2000313" y="48259"/>
                  </a:lnTo>
                  <a:close/>
                </a:path>
              </a:pathLst>
            </a:custGeom>
            <a:grpFill/>
          </p:spPr>
          <p:txBody>
            <a:bodyPr wrap="square" lIns="0" tIns="0" rIns="0" bIns="0" rtlCol="0"/>
            <a:lstStyle/>
            <a:p>
              <a:endParaRPr/>
            </a:p>
          </p:txBody>
        </p:sp>
      </p:grpSp>
      <p:sp>
        <p:nvSpPr>
          <p:cNvPr id="42" name="object 26">
            <a:extLst>
              <a:ext uri="{FF2B5EF4-FFF2-40B4-BE49-F238E27FC236}">
                <a16:creationId xmlns:a16="http://schemas.microsoft.com/office/drawing/2014/main" id="{0273A719-40A2-A63C-6547-6F53C92A2515}"/>
              </a:ext>
            </a:extLst>
          </p:cNvPr>
          <p:cNvSpPr txBox="1">
            <a:spLocks noChangeAspect="1"/>
          </p:cNvSpPr>
          <p:nvPr/>
        </p:nvSpPr>
        <p:spPr>
          <a:xfrm>
            <a:off x="5140959" y="3612954"/>
            <a:ext cx="1861820" cy="382156"/>
          </a:xfrm>
          <a:prstGeom prst="rect">
            <a:avLst/>
          </a:prstGeom>
        </p:spPr>
        <p:txBody>
          <a:bodyPr vert="horz" wrap="square" lIns="0" tIns="12700" rIns="0" bIns="0" rtlCol="0">
            <a:spAutoFit/>
          </a:bodyPr>
          <a:lstStyle/>
          <a:p>
            <a:pPr marL="12700">
              <a:lnSpc>
                <a:spcPct val="100000"/>
              </a:lnSpc>
              <a:spcBef>
                <a:spcPts val="100"/>
              </a:spcBef>
            </a:pPr>
            <a:r>
              <a:rPr sz="2400" dirty="0">
                <a:latin typeface="Corbel"/>
                <a:cs typeface="Corbel"/>
              </a:rPr>
              <a:t>Object</a:t>
            </a:r>
            <a:r>
              <a:rPr sz="2400" spc="-80" dirty="0">
                <a:latin typeface="Corbel"/>
                <a:cs typeface="Corbel"/>
              </a:rPr>
              <a:t> </a:t>
            </a:r>
            <a:r>
              <a:rPr sz="2400" spc="-10" dirty="0">
                <a:latin typeface="Corbel"/>
                <a:cs typeface="Corbel"/>
              </a:rPr>
              <a:t>Design</a:t>
            </a:r>
            <a:endParaRPr sz="2400" dirty="0">
              <a:latin typeface="Corbel"/>
              <a:cs typeface="Corbel"/>
            </a:endParaRPr>
          </a:p>
        </p:txBody>
      </p:sp>
    </p:spTree>
    <p:extLst>
      <p:ext uri="{BB962C8B-B14F-4D97-AF65-F5344CB8AC3E}">
        <p14:creationId xmlns:p14="http://schemas.microsoft.com/office/powerpoint/2010/main" val="763313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aphicFrame>
        <p:nvGraphicFramePr>
          <p:cNvPr id="6" name="Content Placeholder 5" descr="Smart Art">
            <a:extLst>
              <a:ext uri="{FF2B5EF4-FFF2-40B4-BE49-F238E27FC236}">
                <a16:creationId xmlns:a16="http://schemas.microsoft.com/office/drawing/2014/main" id="{E693AFA8-6DE5-4AFA-9068-5150F8136EF0}"/>
              </a:ext>
            </a:extLst>
          </p:cNvPr>
          <p:cNvGraphicFramePr>
            <a:graphicFrameLocks noGrp="1"/>
          </p:cNvGraphicFramePr>
          <p:nvPr>
            <p:ph idx="1"/>
            <p:extLst>
              <p:ext uri="{D42A27DB-BD31-4B8C-83A1-F6EECF244321}">
                <p14:modId xmlns:p14="http://schemas.microsoft.com/office/powerpoint/2010/main" val="4150864203"/>
              </p:ext>
            </p:extLst>
          </p:nvPr>
        </p:nvGraphicFramePr>
        <p:xfrm>
          <a:off x="142240" y="1157520"/>
          <a:ext cx="12710160" cy="56192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Title 79">
            <a:extLst>
              <a:ext uri="{FF2B5EF4-FFF2-40B4-BE49-F238E27FC236}">
                <a16:creationId xmlns:a16="http://schemas.microsoft.com/office/drawing/2014/main" id="{9E5625A4-9282-7CD4-20D9-33849CF63451}"/>
              </a:ext>
            </a:extLst>
          </p:cNvPr>
          <p:cNvSpPr>
            <a:spLocks noGrp="1"/>
          </p:cNvSpPr>
          <p:nvPr>
            <p:ph type="title"/>
          </p:nvPr>
        </p:nvSpPr>
        <p:spPr>
          <a:xfrm>
            <a:off x="1198880" y="81280"/>
            <a:ext cx="9641841" cy="1188000"/>
          </a:xfrm>
        </p:spPr>
        <p:txBody>
          <a:bodyPr>
            <a:normAutofit/>
          </a:bodyPr>
          <a:lstStyle/>
          <a:p>
            <a:pPr algn="ctr"/>
            <a:r>
              <a:rPr lang="en-SG" sz="5400" dirty="0"/>
              <a:t>Design Patterns</a:t>
            </a:r>
            <a:endParaRPr lang="en-US" sz="5400" b="1" dirty="0">
              <a:solidFill>
                <a:schemeClr val="tx1"/>
              </a:solidFill>
            </a:endParaRPr>
          </a:p>
        </p:txBody>
      </p:sp>
    </p:spTree>
    <p:extLst>
      <p:ext uri="{BB962C8B-B14F-4D97-AF65-F5344CB8AC3E}">
        <p14:creationId xmlns:p14="http://schemas.microsoft.com/office/powerpoint/2010/main" val="40847898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03EF818-EDF6-480C-9B86-0A3B979BCCF0}">
  <ds:schemaRefs>
    <ds:schemaRef ds:uri="http://schemas.microsoft.com/sharepoint/v3/contenttype/forms"/>
  </ds:schemaRefs>
</ds:datastoreItem>
</file>

<file path=customXml/itemProps2.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240</TotalTime>
  <Words>942</Words>
  <Application>Microsoft Office PowerPoint</Application>
  <PresentationFormat>Widescreen</PresentationFormat>
  <Paragraphs>91</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 MT</vt:lpstr>
      <vt:lpstr>Arial</vt:lpstr>
      <vt:lpstr>Calibri</vt:lpstr>
      <vt:lpstr>Corbel</vt:lpstr>
      <vt:lpstr>Microsoft Sans Serif</vt:lpstr>
      <vt:lpstr>Trebuchet MS</vt:lpstr>
      <vt:lpstr>Tw Cen MT</vt:lpstr>
      <vt:lpstr>Wingdings</vt:lpstr>
      <vt:lpstr>Circuit</vt:lpstr>
      <vt:lpstr>Sportsync</vt:lpstr>
      <vt:lpstr>Agenda</vt:lpstr>
      <vt:lpstr>Project motivation</vt:lpstr>
      <vt:lpstr>Project motivation</vt:lpstr>
      <vt:lpstr>Sportsync Observer Pattern Selective Notification</vt:lpstr>
      <vt:lpstr>Observer Pattern</vt:lpstr>
      <vt:lpstr>Observer Pattern</vt:lpstr>
      <vt:lpstr>Object Design in Sportsync</vt:lpstr>
      <vt:lpstr>Design Patterns</vt:lpstr>
      <vt:lpstr>Sportsync Booking Framework</vt:lpstr>
      <vt:lpstr>Façade Structural pattern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Sportsync</dc:title>
  <dc:creator>Brandon Jang</dc:creator>
  <cp:lastModifiedBy>Brandon Jang</cp:lastModifiedBy>
  <cp:revision>14</cp:revision>
  <dcterms:created xsi:type="dcterms:W3CDTF">2023-11-07T01:33:47Z</dcterms:created>
  <dcterms:modified xsi:type="dcterms:W3CDTF">2023-11-09T06:56:41Z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